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5" r:id="rId2"/>
    <p:sldId id="407" r:id="rId3"/>
    <p:sldId id="385" r:id="rId4"/>
    <p:sldId id="403" r:id="rId5"/>
    <p:sldId id="282" r:id="rId6"/>
    <p:sldId id="386" r:id="rId7"/>
    <p:sldId id="404" r:id="rId8"/>
    <p:sldId id="388" r:id="rId9"/>
    <p:sldId id="389" r:id="rId10"/>
    <p:sldId id="390" r:id="rId11"/>
    <p:sldId id="391" r:id="rId12"/>
    <p:sldId id="281" r:id="rId13"/>
    <p:sldId id="405" r:id="rId14"/>
    <p:sldId id="392" r:id="rId15"/>
    <p:sldId id="393" r:id="rId16"/>
    <p:sldId id="408" r:id="rId17"/>
    <p:sldId id="394" r:id="rId18"/>
    <p:sldId id="395" r:id="rId19"/>
    <p:sldId id="402" r:id="rId20"/>
    <p:sldId id="274" r:id="rId21"/>
    <p:sldId id="397" r:id="rId22"/>
    <p:sldId id="411" r:id="rId23"/>
    <p:sldId id="409" r:id="rId24"/>
    <p:sldId id="410" r:id="rId25"/>
    <p:sldId id="412" r:id="rId26"/>
    <p:sldId id="406" r:id="rId27"/>
    <p:sldId id="398" r:id="rId28"/>
    <p:sldId id="399" r:id="rId29"/>
    <p:sldId id="400" r:id="rId30"/>
    <p:sldId id="401" r:id="rId3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1"/>
    <p:restoredTop sz="82312"/>
  </p:normalViewPr>
  <p:slideViewPr>
    <p:cSldViewPr snapToGrid="0" snapToObjects="1">
      <p:cViewPr varScale="1">
        <p:scale>
          <a:sx n="91" d="100"/>
          <a:sy n="91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15C21-9118-AC4C-96ED-3DBC3CFEC06B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4543E-24BB-F24A-A888-0F36018BE2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34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949;p3:notes">
            <a:extLst>
              <a:ext uri="{FF2B5EF4-FFF2-40B4-BE49-F238E27FC236}">
                <a16:creationId xmlns:a16="http://schemas.microsoft.com/office/drawing/2014/main" id="{1B01F7E4-38F6-2843-A714-119E63C2B88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770" name="Google Shape;950;p3:notes">
            <a:extLst>
              <a:ext uri="{FF2B5EF4-FFF2-40B4-BE49-F238E27FC236}">
                <a16:creationId xmlns:a16="http://schemas.microsoft.com/office/drawing/2014/main" id="{C7D36681-90D6-2247-BFAA-A05F967EF68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68142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3189081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Airbnb Superhost Criteria:</a:t>
            </a:r>
            <a:endParaRPr sz="1200" b="0" i="0" u="none" strike="noStrike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 at least 10 trips OR completed 3 reservations that total at least 100 nights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Maintained a 90% response rate or higher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Maintained a 1% percent cancellation rate (1 cancellation per 100 reservations) or lower, with exceptions made for those that fall under our Extenuating Circumstances policy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Maintained a 4.8 overall rating (this rating looks at the past 365 days of reviews, based on the date the guest left a review, not the date the guest checked out)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Airbnb Superhost criteria is already set, we don’t need to look at the “review.csv” from the website.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508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4543E-24BB-F24A-A888-0F36018BE2C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48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42163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419390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03105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385041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906520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r>
              <a:rPr lang="en-CH" altLang="en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What kind of Listings?</a:t>
            </a: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402089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718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76320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409744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390930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r>
              <a:rPr lang="en-GB" altLang="en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</a:t>
            </a:r>
            <a:r>
              <a:rPr lang="en-CH" altLang="en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 grouped them by borough and took the median of the Price Difference per Listing</a:t>
            </a: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409771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77929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641429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4543E-24BB-F24A-A888-0F36018BE2CB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8518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3352042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992512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798657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949;p3:notes">
            <a:extLst>
              <a:ext uri="{FF2B5EF4-FFF2-40B4-BE49-F238E27FC236}">
                <a16:creationId xmlns:a16="http://schemas.microsoft.com/office/drawing/2014/main" id="{1B01F7E4-38F6-2843-A714-119E63C2B88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770" name="Google Shape;950;p3:notes">
            <a:extLst>
              <a:ext uri="{FF2B5EF4-FFF2-40B4-BE49-F238E27FC236}">
                <a16:creationId xmlns:a16="http://schemas.microsoft.com/office/drawing/2014/main" id="{C7D36681-90D6-2247-BFAA-A05F967EF68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425711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209809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4543E-24BB-F24A-A888-0F36018BE2C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5889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200" dirty="0"/>
              <a:t>What is the </a:t>
            </a:r>
            <a:r>
              <a:rPr lang="en-GB" sz="1200" b="1" dirty="0"/>
              <a:t>price discrepancy </a:t>
            </a:r>
            <a:r>
              <a:rPr lang="en-GB" sz="1200" dirty="0"/>
              <a:t>per night between </a:t>
            </a:r>
            <a:r>
              <a:rPr lang="en-GB" sz="1200" b="1" dirty="0"/>
              <a:t>hosts &amp; </a:t>
            </a:r>
            <a:r>
              <a:rPr lang="en-GB" sz="1200" b="1" dirty="0" err="1"/>
              <a:t>superhosts</a:t>
            </a:r>
            <a:r>
              <a:rPr lang="en-GB" sz="1200" dirty="0"/>
              <a:t>?</a:t>
            </a:r>
          </a:p>
          <a:p>
            <a:endParaRPr lang="en-GB" sz="12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200" dirty="0"/>
              <a:t>Which </a:t>
            </a:r>
            <a:r>
              <a:rPr lang="en-GB" sz="1200" b="1" dirty="0"/>
              <a:t>borough</a:t>
            </a:r>
            <a:r>
              <a:rPr lang="en-GB" sz="1200" dirty="0"/>
              <a:t> is the </a:t>
            </a:r>
            <a:r>
              <a:rPr lang="en-GB" sz="1200" b="1" dirty="0"/>
              <a:t>most affordab</a:t>
            </a:r>
            <a:r>
              <a:rPr lang="en-GB" sz="1200" dirty="0"/>
              <a:t>le &amp; why?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200" b="1" dirty="0"/>
              <a:t>Price</a:t>
            </a:r>
            <a:r>
              <a:rPr lang="en-GB" sz="1200" dirty="0"/>
              <a:t> by object type</a:t>
            </a:r>
          </a:p>
          <a:p>
            <a:pPr marL="0" indent="0" eaLnBrk="1" hangingPunct="1">
              <a:buSzPts val="1400"/>
            </a:pPr>
            <a:endParaRPr lang="en-CH" altLang="en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81480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4543E-24BB-F24A-A888-0F36018BE2C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9841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421776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401431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089;p11:notes">
            <a:extLst>
              <a:ext uri="{FF2B5EF4-FFF2-40B4-BE49-F238E27FC236}">
                <a16:creationId xmlns:a16="http://schemas.microsoft.com/office/drawing/2014/main" id="{D6B041C4-863A-BD43-A026-CECD4A951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marL="0" indent="0" eaLnBrk="1" hangingPunct="1">
              <a:buSzPts val="1400"/>
            </a:pPr>
            <a:endParaRPr lang="en-CH" altLang="en-CH" sz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18" name="Google Shape;1090;p11:notes">
            <a:extLst>
              <a:ext uri="{FF2B5EF4-FFF2-40B4-BE49-F238E27FC236}">
                <a16:creationId xmlns:a16="http://schemas.microsoft.com/office/drawing/2014/main" id="{D1457653-5653-3B49-BF19-01EE3D2ABE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30536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0FF7-1907-6343-A832-BF6401915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1F101-CAB2-F14A-90F5-1B3CFE73A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3C6E9-4B75-014F-BE57-DD0B8767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8B188-BA20-3A47-AC00-4B70EE4D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AF8D-2691-1B40-9A7D-C0E8B9F5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234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ECEF-F38E-5D43-8E75-CDED0C12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A38A6-5523-1B42-88E6-B0C9B4DA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0871F-EE1F-0D46-82E2-10D1ECF6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878-E8E4-1A4F-8B15-1E041AD8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42A2-1C6E-B947-AF09-CD1D8C10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4878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433E6-4520-8C4C-B048-D209FBFA9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52DC6-2CBB-E54E-B6CF-532840807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8CAE3-7B94-324B-A952-FFA14D6B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00003-809B-A64C-B9BE-AB73831E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56352-AAE6-B94B-BBE4-45CEAF97A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056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Page">
  <p:cSld name="Section Break Pag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rtlCol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 noProof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5078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78936" y="767788"/>
            <a:ext cx="10604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933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791633" y="1278801"/>
            <a:ext cx="10604499" cy="188459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609585" marR="0" lvl="0" indent="-304792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9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D696-999C-484C-B439-2D4AC2E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0881-6F49-0D4D-93D9-1654FC01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9D478-57BE-8747-B8D1-09F62E73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20E9E-9FA9-9B48-BFBD-BA2FE4BA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C14F-B8A5-C84A-9E3E-CCC13B38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227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81BC-121A-C24E-BA73-36E8930D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955FA-3664-D544-B827-78980940A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6250B-BD17-4943-9C45-584A137D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A567-EF48-4843-9170-3AD1B951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80023-9A3E-D04F-978C-2C569CCA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10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BB2C-1A66-C44A-B45A-7889FA57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88DB2-BCBD-A040-886A-4C6FE9B62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1129C-2DB8-734C-B595-2FFA72DE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31317-65B4-7741-AFEF-F4D7DB85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C8B4A-A2CE-CD4A-BA59-79A1437A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6AC32-07CB-4840-A93E-9E6F6DB7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591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940F-0B28-AA4C-8809-EC5534D0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BC92-1689-A149-9439-D50EC1B26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64531-8B0B-C54B-811F-AD724495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4A8AB-B1E7-A943-9988-134575E39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68FE1-C6F7-0C45-89E1-5C8C61BAA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04D73-F5DB-5A4D-9A90-2870871E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1CBE0-666A-C44E-8AAF-173260DE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5D29F2-E79A-BD48-BAAC-9696C5F4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651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FCF0-0079-6345-9F74-8AC41924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D3761-704F-F148-BC1B-0C4C8801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EED4-57D5-924B-B48C-A80DFCEA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DCF8C-1ABE-9140-A5E1-D742CAC6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696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5E80A-1A82-074C-88B8-F6A83011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633F6-7DAC-6A4A-8461-9FF42CCA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172C0-6756-EC44-83C0-A8B1A94D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03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092D-CB46-464B-BEAE-1B5B6973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E6F17-1D28-2F4A-895C-BAB79A48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3D8BC-3C27-184B-B8B1-F3044800F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FD2D7-7907-C840-96B5-A1D83267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A6E51-3980-6B40-80B0-7E868E4A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7346-97F8-B742-8B3E-C5C80DD5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503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B55B-89DC-A844-9CF8-0FCA0725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5C35E2-C94C-8D49-AF9A-63FA6B6E4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00E0C-ADAA-EE47-8202-CFE0CCE2A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25B47-0BE6-E949-B89E-F094E4E2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9B6E3-B471-384F-9420-8D523D4A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09673-22CE-3647-A3E1-CD779603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146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EFC1D-B964-114E-8B57-59992AB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E0096-D16B-354C-9C88-B014CD74D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9CA1-DDF5-EA47-84C7-BCA1DA9E3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AB05A-DD5F-C54B-937D-1D47E3C22350}" type="datetimeFigureOut">
              <a:rPr lang="en-CH" smtClean="0"/>
              <a:t>18.04.20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F394B-7734-064E-8E5A-318F1F075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6AEA3-8358-004B-AF4C-85E144D04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A65A9-10CD-3443-873B-3FF1CE48F7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001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53;p48">
            <a:extLst>
              <a:ext uri="{FF2B5EF4-FFF2-40B4-BE49-F238E27FC236}">
                <a16:creationId xmlns:a16="http://schemas.microsoft.com/office/drawing/2014/main" id="{59E5E37C-5E45-A141-BECE-09510EBA84F4}"/>
              </a:ext>
            </a:extLst>
          </p:cNvPr>
          <p:cNvSpPr/>
          <p:nvPr/>
        </p:nvSpPr>
        <p:spPr>
          <a:xfrm>
            <a:off x="1340316" y="2226340"/>
            <a:ext cx="6064624" cy="2589568"/>
          </a:xfrm>
          <a:prstGeom prst="rect">
            <a:avLst/>
          </a:prstGeom>
          <a:solidFill>
            <a:srgbClr val="941100">
              <a:alpha val="89410"/>
            </a:srgbClr>
          </a:solidFill>
          <a:ln>
            <a:noFill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287"/>
              <a:defRPr/>
            </a:pPr>
            <a:endParaRPr sz="1716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8BD68F2-C205-C443-9588-1575B3C9D9E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tx1"/>
            </a:solidFill>
          </a:ln>
        </p:spPr>
      </p:pic>
      <p:grpSp>
        <p:nvGrpSpPr>
          <p:cNvPr id="31747" name="Google Shape;954;p48">
            <a:extLst>
              <a:ext uri="{FF2B5EF4-FFF2-40B4-BE49-F238E27FC236}">
                <a16:creationId xmlns:a16="http://schemas.microsoft.com/office/drawing/2014/main" id="{94CF7BF2-3CA2-E747-B7B6-0DDCA6B69955}"/>
              </a:ext>
            </a:extLst>
          </p:cNvPr>
          <p:cNvGrpSpPr>
            <a:grpSpLocks/>
          </p:cNvGrpSpPr>
          <p:nvPr/>
        </p:nvGrpSpPr>
        <p:grpSpPr bwMode="auto">
          <a:xfrm>
            <a:off x="1627281" y="2705524"/>
            <a:ext cx="5490695" cy="1614593"/>
            <a:chOff x="594362" y="2129023"/>
            <a:chExt cx="3506188" cy="1490270"/>
          </a:xfrm>
        </p:grpSpPr>
        <p:sp>
          <p:nvSpPr>
            <p:cNvPr id="31749" name="Google Shape;956;p48">
              <a:extLst>
                <a:ext uri="{FF2B5EF4-FFF2-40B4-BE49-F238E27FC236}">
                  <a16:creationId xmlns:a16="http://schemas.microsoft.com/office/drawing/2014/main" id="{62BCB6A4-4669-7E41-9C73-871B92F9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253" y="3107793"/>
              <a:ext cx="3336900" cy="51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buSzPts val="900"/>
              </a:pPr>
              <a:endParaRPr lang="en-CH" altLang="en-CH" sz="1200" dirty="0">
                <a:solidFill>
                  <a:srgbClr val="FFFFFF"/>
                </a:solidFill>
                <a:latin typeface="Source Sans Pro Light" panose="020F0302020204030204" pitchFamily="34" charset="0"/>
                <a:ea typeface="Source Sans Pro Light" panose="020F0302020204030204" pitchFamily="34" charset="0"/>
                <a:cs typeface="Source Sans Pro Light" panose="020F0302020204030204" pitchFamily="34" charset="0"/>
                <a:sym typeface="Source Sans Pro Light" panose="020F0302020204030204" pitchFamily="34" charset="0"/>
              </a:endParaRPr>
            </a:p>
          </p:txBody>
        </p:sp>
        <p:sp>
          <p:nvSpPr>
            <p:cNvPr id="31750" name="Google Shape;957;p48">
              <a:extLst>
                <a:ext uri="{FF2B5EF4-FFF2-40B4-BE49-F238E27FC236}">
                  <a16:creationId xmlns:a16="http://schemas.microsoft.com/office/drawing/2014/main" id="{4C724EAE-0308-A04E-BBB6-4C7DB440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2" y="2129023"/>
              <a:ext cx="3506188" cy="91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13000"/>
                </a:lnSpc>
                <a:buSzPts val="2600"/>
              </a:pPr>
              <a:r>
                <a:rPr lang="de-CH" altLang="en-CH" sz="3467" dirty="0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Project – 1:</a:t>
              </a:r>
            </a:p>
            <a:p>
              <a:pPr eaLnBrk="1" hangingPunct="1">
                <a:lnSpc>
                  <a:spcPct val="113000"/>
                </a:lnSpc>
                <a:buSzPts val="2600"/>
              </a:pPr>
              <a:r>
                <a:rPr lang="de-CH" altLang="en-CH" sz="3467" dirty="0" err="1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Airbnb</a:t>
              </a:r>
              <a:r>
                <a:rPr lang="de-CH" altLang="en-CH" sz="3467" dirty="0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 Rental Market Analysis</a:t>
              </a:r>
            </a:p>
            <a:p>
              <a:pPr eaLnBrk="1" hangingPunct="1">
                <a:lnSpc>
                  <a:spcPct val="113000"/>
                </a:lnSpc>
                <a:buSzPts val="2600"/>
              </a:pPr>
              <a:r>
                <a:rPr lang="de-CH" altLang="en-CH" sz="3467" dirty="0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2017-2020</a:t>
              </a:r>
            </a:p>
            <a:p>
              <a:pPr eaLnBrk="1" hangingPunct="1">
                <a:lnSpc>
                  <a:spcPct val="113000"/>
                </a:lnSpc>
                <a:buSzPts val="2600"/>
              </a:pPr>
              <a:endParaRPr lang="en-CH" altLang="en-CH" sz="1867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7516F8-F212-2144-B1CE-A288692A0644}"/>
              </a:ext>
            </a:extLst>
          </p:cNvPr>
          <p:cNvSpPr/>
          <p:nvPr/>
        </p:nvSpPr>
        <p:spPr>
          <a:xfrm>
            <a:off x="1250577" y="6141288"/>
            <a:ext cx="1070992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Fabienne Zumbühl   | Lizeth Orozco |   Jairo Humberto Leon Cardoso   | Stefan </a:t>
            </a:r>
            <a:r>
              <a:rPr lang="en-GB" sz="2200" dirty="0" err="1"/>
              <a:t>Blagojevic</a:t>
            </a:r>
            <a:r>
              <a:rPr lang="en-GB" sz="2200" dirty="0"/>
              <a:t>      </a:t>
            </a:r>
          </a:p>
          <a:p>
            <a:br>
              <a:rPr lang="en-GB" sz="2400" dirty="0"/>
            </a:br>
            <a:br>
              <a:rPr lang="en-GB" sz="2400" dirty="0"/>
            </a:br>
            <a:endParaRPr lang="en-CH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DF191-D1D9-9543-AE4C-BD81B3FBEEDF}"/>
              </a:ext>
            </a:extLst>
          </p:cNvPr>
          <p:cNvSpPr/>
          <p:nvPr/>
        </p:nvSpPr>
        <p:spPr>
          <a:xfrm>
            <a:off x="1075766" y="5934635"/>
            <a:ext cx="10040469" cy="92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1D349-D39C-EF4F-9A93-58AAC10373AA}"/>
              </a:ext>
            </a:extLst>
          </p:cNvPr>
          <p:cNvSpPr/>
          <p:nvPr/>
        </p:nvSpPr>
        <p:spPr>
          <a:xfrm>
            <a:off x="1250577" y="5668856"/>
            <a:ext cx="1544012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04/18/2020</a:t>
            </a:r>
          </a:p>
          <a:p>
            <a:br>
              <a:rPr lang="en-GB" sz="2400" dirty="0"/>
            </a:br>
            <a:br>
              <a:rPr lang="en-GB" sz="2400" dirty="0"/>
            </a:b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10609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2. Data Acquisition &amp; Processing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9" y="1279417"/>
            <a:ext cx="5836903" cy="55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 err="1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Booya</a:t>
            </a: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!!! All Up There in the GitHub Universe!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3" name="Google Shape;2335;p93">
            <a:extLst>
              <a:ext uri="{FF2B5EF4-FFF2-40B4-BE49-F238E27FC236}">
                <a16:creationId xmlns:a16="http://schemas.microsoft.com/office/drawing/2014/main" id="{9E9B559A-CFAC-7346-BE93-1210014E8A1B}"/>
              </a:ext>
            </a:extLst>
          </p:cNvPr>
          <p:cNvSpPr/>
          <p:nvPr/>
        </p:nvSpPr>
        <p:spPr>
          <a:xfrm>
            <a:off x="793359" y="2086446"/>
            <a:ext cx="4315919" cy="1302703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>
            <a:off x="769870" y="3768235"/>
            <a:ext cx="4315919" cy="1302703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183F43-558F-4C49-8260-3CE32F7F8865}"/>
              </a:ext>
            </a:extLst>
          </p:cNvPr>
          <p:cNvSpPr/>
          <p:nvPr/>
        </p:nvSpPr>
        <p:spPr>
          <a:xfrm>
            <a:off x="1246792" y="2268523"/>
            <a:ext cx="33620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A Present</a:t>
            </a:r>
          </a:p>
          <a:p>
            <a:pPr algn="ctr"/>
            <a:r>
              <a:rPr lang="en-GB" dirty="0"/>
              <a:t>to My Group Mates</a:t>
            </a:r>
          </a:p>
          <a:p>
            <a:pPr algn="ctr"/>
            <a:r>
              <a:rPr lang="en-GB" dirty="0"/>
              <a:t>for Their ENTERTAINMENT!</a:t>
            </a:r>
          </a:p>
          <a:p>
            <a:pPr algn="ctr"/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endParaRPr lang="en-CH" altLang="en-CH" sz="2400" dirty="0"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BF08C-55DA-9041-AD7D-5BB12FC6A75C}"/>
              </a:ext>
            </a:extLst>
          </p:cNvPr>
          <p:cNvSpPr/>
          <p:nvPr/>
        </p:nvSpPr>
        <p:spPr>
          <a:xfrm>
            <a:off x="1292690" y="4092757"/>
            <a:ext cx="33620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 am done with typing! Siri, Activate Voice Recognition!!</a:t>
            </a:r>
          </a:p>
          <a:p>
            <a:pPr algn="ctr"/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endParaRPr lang="en-CH" altLang="en-CH" sz="2400" dirty="0"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FE678E-C0C4-DC43-915D-BDC78DFA1537}"/>
              </a:ext>
            </a:extLst>
          </p:cNvPr>
          <p:cNvGrpSpPr/>
          <p:nvPr/>
        </p:nvGrpSpPr>
        <p:grpSpPr>
          <a:xfrm>
            <a:off x="7223753" y="1386108"/>
            <a:ext cx="3734658" cy="4480563"/>
            <a:chOff x="7664272" y="1468441"/>
            <a:chExt cx="3734658" cy="4480563"/>
          </a:xfrm>
        </p:grpSpPr>
        <p:pic>
          <p:nvPicPr>
            <p:cNvPr id="17" name="Google Shape;1755;p72">
              <a:extLst>
                <a:ext uri="{FF2B5EF4-FFF2-40B4-BE49-F238E27FC236}">
                  <a16:creationId xmlns:a16="http://schemas.microsoft.com/office/drawing/2014/main" id="{843CBE1B-533D-F645-970F-7B81D10DBFB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64272" y="1468441"/>
              <a:ext cx="3734658" cy="4480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58F415-6FBB-654B-BDF4-A9D62C86B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4413" y="1727963"/>
              <a:ext cx="3362078" cy="4221041"/>
            </a:xfrm>
            <a:prstGeom prst="rect">
              <a:avLst/>
            </a:prstGeom>
          </p:spPr>
        </p:pic>
      </p:grp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988AF70B-3235-254B-989E-B1FFBA015621}"/>
              </a:ext>
            </a:extLst>
          </p:cNvPr>
          <p:cNvSpPr/>
          <p:nvPr/>
        </p:nvSpPr>
        <p:spPr>
          <a:xfrm rot="13477019">
            <a:off x="5186851" y="3136951"/>
            <a:ext cx="990600" cy="978879"/>
          </a:xfrm>
          <a:prstGeom prst="rtTriangle">
            <a:avLst/>
          </a:prstGeom>
          <a:solidFill>
            <a:srgbClr val="941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1678E-FBC9-DF44-AB5F-DDC45BB96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394" y="1949972"/>
            <a:ext cx="1214369" cy="9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2. Data Acquisition &amp; Processing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9" y="1445176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Narrowing down the Scope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3" name="Google Shape;2335;p93">
            <a:extLst>
              <a:ext uri="{FF2B5EF4-FFF2-40B4-BE49-F238E27FC236}">
                <a16:creationId xmlns:a16="http://schemas.microsoft.com/office/drawing/2014/main" id="{9E9B559A-CFAC-7346-BE93-1210014E8A1B}"/>
              </a:ext>
            </a:extLst>
          </p:cNvPr>
          <p:cNvSpPr/>
          <p:nvPr/>
        </p:nvSpPr>
        <p:spPr>
          <a:xfrm>
            <a:off x="806807" y="2536868"/>
            <a:ext cx="5663532" cy="2018592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9;p55">
            <a:extLst>
              <a:ext uri="{FF2B5EF4-FFF2-40B4-BE49-F238E27FC236}">
                <a16:creationId xmlns:a16="http://schemas.microsoft.com/office/drawing/2014/main" id="{14A3FD4E-7C49-CD44-BED6-1980E329CA7A}"/>
              </a:ext>
            </a:extLst>
          </p:cNvPr>
          <p:cNvSpPr txBox="1"/>
          <p:nvPr/>
        </p:nvSpPr>
        <p:spPr>
          <a:xfrm>
            <a:off x="1061598" y="2790698"/>
            <a:ext cx="5153948" cy="13610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en-GB" sz="1467" b="1" dirty="0"/>
              <a:t>Strategy changed due to time constraints </a:t>
            </a:r>
            <a:r>
              <a:rPr lang="en-GB" sz="1467" dirty="0"/>
              <a:t>and reduced from monthly to yearly trending.</a:t>
            </a:r>
          </a:p>
          <a:p>
            <a:r>
              <a:rPr lang="en-GB" sz="1467" dirty="0"/>
              <a:t>  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GB" sz="1467" dirty="0"/>
              <a:t>Use </a:t>
            </a:r>
            <a:r>
              <a:rPr lang="en-GB" sz="1467" b="1" dirty="0"/>
              <a:t>data for same month for the past 4 years</a:t>
            </a:r>
            <a:r>
              <a:rPr lang="en-GB" sz="1467" dirty="0"/>
              <a:t>.  </a:t>
            </a:r>
          </a:p>
          <a:p>
            <a:endParaRPr lang="en-GB" sz="1467" dirty="0"/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GB" sz="1467" dirty="0"/>
              <a:t>The narrowing down </a:t>
            </a:r>
            <a:r>
              <a:rPr lang="en-GB" sz="1467" b="1" dirty="0"/>
              <a:t>removes the variable of seasonal changes </a:t>
            </a:r>
            <a:r>
              <a:rPr lang="en-GB" sz="1467" dirty="0"/>
              <a:t>in prices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pic>
        <p:nvPicPr>
          <p:cNvPr id="266242" name="Picture 2">
            <a:extLst>
              <a:ext uri="{FF2B5EF4-FFF2-40B4-BE49-F238E27FC236}">
                <a16:creationId xmlns:a16="http://schemas.microsoft.com/office/drawing/2014/main" id="{84205002-F9AB-6F42-B5DD-C428399F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62" y="2126296"/>
            <a:ext cx="3105609" cy="292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24;p11">
            <a:extLst>
              <a:ext uri="{FF2B5EF4-FFF2-40B4-BE49-F238E27FC236}">
                <a16:creationId xmlns:a16="http://schemas.microsoft.com/office/drawing/2014/main" id="{2846E1D7-273C-1B4F-8497-768C6AEABD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726" y="1702190"/>
            <a:ext cx="3913676" cy="3519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03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"/>
          <p:cNvSpPr txBox="1">
            <a:spLocks noGrp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dirty="0">
                <a:solidFill>
                  <a:srgbClr val="941100"/>
                </a:solidFill>
              </a:rPr>
              <a:t>2</a:t>
            </a:r>
            <a:r>
              <a:rPr lang="en-GB" dirty="0">
                <a:solidFill>
                  <a:srgbClr val="941100"/>
                </a:solidFill>
                <a:latin typeface="Lato Black"/>
                <a:ea typeface="Lato Black"/>
                <a:cs typeface="Lato Black"/>
                <a:sym typeface="Lato Black"/>
              </a:rPr>
              <a:t>. Data Acquisition &amp; Processing</a:t>
            </a:r>
            <a:endParaRPr dirty="0">
              <a:solidFill>
                <a:srgbClr val="9411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9" name="Google Shape;399;p7"/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7"/>
          <p:cNvPicPr preferRelativeResize="0"/>
          <p:nvPr/>
        </p:nvPicPr>
        <p:blipFill rotWithShape="1">
          <a:blip r:embed="rId3">
            <a:alphaModFix amt="35000"/>
          </a:blip>
          <a:srcRect t="87985"/>
          <a:stretch/>
        </p:blipFill>
        <p:spPr>
          <a:xfrm>
            <a:off x="0" y="6069854"/>
            <a:ext cx="12192000" cy="8240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1" name="Google Shape;401;p7"/>
          <p:cNvSpPr txBox="1"/>
          <p:nvPr/>
        </p:nvSpPr>
        <p:spPr>
          <a:xfrm>
            <a:off x="778934" y="1508434"/>
            <a:ext cx="3797300" cy="29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Needed</a:t>
            </a:r>
            <a:endParaRPr sz="2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7"/>
          <p:cNvSpPr txBox="1"/>
          <p:nvPr/>
        </p:nvSpPr>
        <p:spPr>
          <a:xfrm>
            <a:off x="778933" y="3725779"/>
            <a:ext cx="3797300" cy="29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Source</a:t>
            </a:r>
            <a:endParaRPr sz="2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7"/>
          <p:cNvSpPr txBox="1"/>
          <p:nvPr/>
        </p:nvSpPr>
        <p:spPr>
          <a:xfrm>
            <a:off x="1034394" y="2196051"/>
            <a:ext cx="5153948" cy="136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594" marR="0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Char char="•"/>
            </a:pPr>
            <a:r>
              <a:rPr lang="en-GB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GB" sz="1467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</a:t>
            </a:r>
            <a:r>
              <a:rPr lang="en-GB" sz="1467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superhosts</a:t>
            </a:r>
            <a:r>
              <a:rPr lang="en-GB" sz="1467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NYC</a:t>
            </a:r>
            <a:endParaRPr dirty="0"/>
          </a:p>
          <a:p>
            <a:pPr marL="380990" marR="0" lvl="0" indent="-287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Char char="•"/>
            </a:pPr>
            <a:r>
              <a:rPr lang="en-GB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</a:t>
            </a:r>
            <a:r>
              <a:rPr lang="en-GB" sz="1467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prices per night per borough</a:t>
            </a:r>
            <a:endParaRPr dirty="0"/>
          </a:p>
          <a:p>
            <a:pPr marL="380990" marR="0" lvl="0" indent="-287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Char char="•"/>
            </a:pPr>
            <a:r>
              <a:rPr lang="en-GB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the </a:t>
            </a:r>
            <a:r>
              <a:rPr lang="en-GB" sz="1467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of price host vs. </a:t>
            </a:r>
            <a:r>
              <a:rPr lang="en-GB" sz="1467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superhost</a:t>
            </a:r>
            <a:endParaRPr sz="14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287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287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7"/>
          <p:cNvSpPr txBox="1"/>
          <p:nvPr/>
        </p:nvSpPr>
        <p:spPr>
          <a:xfrm>
            <a:off x="5684615" y="1881859"/>
            <a:ext cx="5153948" cy="265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Char char="•"/>
            </a:pP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</a:t>
            </a:r>
            <a:r>
              <a:rPr lang="en-GB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types</a:t>
            </a:r>
            <a:endParaRPr/>
          </a:p>
          <a:p>
            <a:pPr marL="380990" marR="0" lvl="0" indent="-287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Char char="•"/>
            </a:pP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</a:t>
            </a:r>
            <a:r>
              <a:rPr lang="en-GB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 – 2020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287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7"/>
          <p:cNvSpPr/>
          <p:nvPr/>
        </p:nvSpPr>
        <p:spPr>
          <a:xfrm>
            <a:off x="972109" y="4420670"/>
            <a:ext cx="6096000" cy="54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Char char="•"/>
            </a:pPr>
            <a:r>
              <a:rPr lang="en-GB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 Airbnb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(http://insideairbnb.com/get-the-data.html)</a:t>
            </a:r>
            <a:endParaRPr/>
          </a:p>
        </p:txBody>
      </p:sp>
      <p:grpSp>
        <p:nvGrpSpPr>
          <p:cNvPr id="406" name="Google Shape;406;p7"/>
          <p:cNvGrpSpPr/>
          <p:nvPr/>
        </p:nvGrpSpPr>
        <p:grpSpPr>
          <a:xfrm>
            <a:off x="5711813" y="3838824"/>
            <a:ext cx="3514641" cy="2032019"/>
            <a:chOff x="4303259" y="2648563"/>
            <a:chExt cx="2908534" cy="1683712"/>
          </a:xfrm>
        </p:grpSpPr>
        <p:pic>
          <p:nvPicPr>
            <p:cNvPr id="407" name="Google Shape;407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03259" y="2648563"/>
              <a:ext cx="2908534" cy="1683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18601" y="2808268"/>
              <a:ext cx="2077849" cy="11927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050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7AD00-4100-F846-B7F5-0C54999529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154" r="2969"/>
          <a:stretch/>
        </p:blipFill>
        <p:spPr>
          <a:xfrm>
            <a:off x="-1" y="0"/>
            <a:ext cx="12192001" cy="6859058"/>
          </a:xfrm>
          <a:prstGeom prst="rect">
            <a:avLst/>
          </a:prstGeom>
        </p:spPr>
      </p:pic>
      <p:sp>
        <p:nvSpPr>
          <p:cNvPr id="5" name="Google Shape;953;p48">
            <a:extLst>
              <a:ext uri="{FF2B5EF4-FFF2-40B4-BE49-F238E27FC236}">
                <a16:creationId xmlns:a16="http://schemas.microsoft.com/office/drawing/2014/main" id="{9DAA816A-6CDF-F94E-B591-4EB043CA3FE1}"/>
              </a:ext>
            </a:extLst>
          </p:cNvPr>
          <p:cNvSpPr/>
          <p:nvPr/>
        </p:nvSpPr>
        <p:spPr>
          <a:xfrm>
            <a:off x="3187675" y="2465830"/>
            <a:ext cx="6064624" cy="1926340"/>
          </a:xfrm>
          <a:prstGeom prst="rect">
            <a:avLst/>
          </a:prstGeom>
          <a:noFill/>
          <a:ln w="19050">
            <a:solidFill>
              <a:srgbClr val="941100"/>
            </a:solidFill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287"/>
              <a:defRPr/>
            </a:pPr>
            <a:endParaRPr sz="1716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92;p55">
            <a:extLst>
              <a:ext uri="{FF2B5EF4-FFF2-40B4-BE49-F238E27FC236}">
                <a16:creationId xmlns:a16="http://schemas.microsoft.com/office/drawing/2014/main" id="{0253BAB1-DA61-F74A-A310-3FE9C80D8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35689" y="3173942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899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9" y="1445176"/>
            <a:ext cx="8650224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Identifying Inflection Points – The change from Host to </a:t>
            </a:r>
            <a:r>
              <a:rPr lang="en-GB" sz="1867" b="1" dirty="0" err="1"/>
              <a:t>Superhost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3" name="Google Shape;2335;p93">
            <a:extLst>
              <a:ext uri="{FF2B5EF4-FFF2-40B4-BE49-F238E27FC236}">
                <a16:creationId xmlns:a16="http://schemas.microsoft.com/office/drawing/2014/main" id="{9E9B559A-CFAC-7346-BE93-1210014E8A1B}"/>
              </a:ext>
            </a:extLst>
          </p:cNvPr>
          <p:cNvSpPr/>
          <p:nvPr/>
        </p:nvSpPr>
        <p:spPr>
          <a:xfrm>
            <a:off x="3249417" y="2006244"/>
            <a:ext cx="5663532" cy="2511081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9;p55">
            <a:extLst>
              <a:ext uri="{FF2B5EF4-FFF2-40B4-BE49-F238E27FC236}">
                <a16:creationId xmlns:a16="http://schemas.microsoft.com/office/drawing/2014/main" id="{14A3FD4E-7C49-CD44-BED6-1980E329CA7A}"/>
              </a:ext>
            </a:extLst>
          </p:cNvPr>
          <p:cNvSpPr txBox="1"/>
          <p:nvPr/>
        </p:nvSpPr>
        <p:spPr>
          <a:xfrm>
            <a:off x="3561193" y="2384419"/>
            <a:ext cx="5153948" cy="13610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467" dirty="0"/>
              <a:t>How </a:t>
            </a:r>
            <a:r>
              <a:rPr lang="en-GB" sz="1467" b="1" dirty="0"/>
              <a:t>do we identify </a:t>
            </a:r>
            <a:r>
              <a:rPr lang="en-GB" sz="1467" dirty="0"/>
              <a:t>at which point a host became a </a:t>
            </a:r>
            <a:r>
              <a:rPr lang="en-GB" sz="1467" b="1" dirty="0" err="1"/>
              <a:t>Superhost</a:t>
            </a:r>
            <a:r>
              <a:rPr lang="en-GB" sz="1467" dirty="0"/>
              <a:t>?</a:t>
            </a:r>
          </a:p>
          <a:p>
            <a:endParaRPr lang="en-GB" sz="1467" dirty="0"/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n-GB" sz="1467" dirty="0"/>
              <a:t>Using the </a:t>
            </a:r>
            <a:r>
              <a:rPr lang="en-GB" sz="1467" dirty="0" err="1"/>
              <a:t>Dataframe</a:t>
            </a:r>
            <a:r>
              <a:rPr lang="en-GB" sz="1467" dirty="0"/>
              <a:t> combining </a:t>
            </a:r>
            <a:r>
              <a:rPr lang="en-GB" sz="1467" b="1" dirty="0"/>
              <a:t>4 years of listings</a:t>
            </a:r>
            <a:r>
              <a:rPr lang="en-GB" sz="1467" dirty="0"/>
              <a:t>, choose </a:t>
            </a:r>
            <a:r>
              <a:rPr lang="en-GB" sz="1467" b="1" dirty="0"/>
              <a:t>2 starting points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n-GB" sz="1467" dirty="0"/>
              <a:t>How many listings in NYC were </a:t>
            </a:r>
            <a:r>
              <a:rPr lang="en-GB" sz="1467" b="1" dirty="0"/>
              <a:t>not </a:t>
            </a:r>
            <a:r>
              <a:rPr lang="en-GB" sz="1467" b="1" dirty="0" err="1"/>
              <a:t>Superhosts</a:t>
            </a:r>
            <a:r>
              <a:rPr lang="en-GB" sz="1467" b="1" dirty="0"/>
              <a:t> in March of  2017</a:t>
            </a:r>
            <a:r>
              <a:rPr lang="en-GB" sz="1467" dirty="0"/>
              <a:t> </a:t>
            </a:r>
            <a:r>
              <a:rPr lang="en-GB" sz="1467" b="1" u="sng" dirty="0"/>
              <a:t>AND…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n-GB" sz="1467" dirty="0"/>
              <a:t>How many of those listings </a:t>
            </a:r>
            <a:r>
              <a:rPr lang="en-GB" sz="1467" b="1" dirty="0"/>
              <a:t>became </a:t>
            </a:r>
            <a:r>
              <a:rPr lang="en-GB" sz="1467" b="1" dirty="0" err="1"/>
              <a:t>Superhosts</a:t>
            </a:r>
            <a:r>
              <a:rPr lang="en-GB" sz="1467" b="1" dirty="0"/>
              <a:t> in March 2020</a:t>
            </a:r>
            <a:r>
              <a:rPr lang="en-GB" sz="1467" dirty="0"/>
              <a:t>?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pic>
        <p:nvPicPr>
          <p:cNvPr id="268290" name="Picture 2">
            <a:extLst>
              <a:ext uri="{FF2B5EF4-FFF2-40B4-BE49-F238E27FC236}">
                <a16:creationId xmlns:a16="http://schemas.microsoft.com/office/drawing/2014/main" id="{649EEDE5-A782-D849-842A-21EAECFA0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3" y="5122418"/>
            <a:ext cx="9212537" cy="74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08E83B1D-E676-D54F-A002-BC136896D29B}"/>
              </a:ext>
            </a:extLst>
          </p:cNvPr>
          <p:cNvSpPr/>
          <p:nvPr/>
        </p:nvSpPr>
        <p:spPr>
          <a:xfrm rot="10800000">
            <a:off x="3249415" y="4584788"/>
            <a:ext cx="5686283" cy="429432"/>
          </a:xfrm>
          <a:prstGeom prst="triangle">
            <a:avLst>
              <a:gd name="adj" fmla="val 50000"/>
            </a:avLst>
          </a:prstGeom>
          <a:solidFill>
            <a:srgbClr val="941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6762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9" y="1445176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  <a:buSzPts val="1000"/>
            </a:pPr>
            <a:r>
              <a:rPr lang="en-GB" sz="1867" b="1" dirty="0"/>
              <a:t>Our starting </a:t>
            </a:r>
            <a:r>
              <a:rPr lang="en-GB" sz="1867" b="1" dirty="0" err="1"/>
              <a:t>Dataframe</a:t>
            </a:r>
            <a:r>
              <a:rPr lang="en-GB" sz="1867" b="1" dirty="0"/>
              <a:t> for our data analysis</a:t>
            </a:r>
          </a:p>
          <a:p>
            <a:pPr>
              <a:lnSpc>
                <a:spcPct val="170000"/>
              </a:lnSpc>
              <a:buSzPts val="1000"/>
            </a:pP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94B4D0-0248-4745-925A-C67508ADDC0B}"/>
              </a:ext>
            </a:extLst>
          </p:cNvPr>
          <p:cNvSpPr/>
          <p:nvPr/>
        </p:nvSpPr>
        <p:spPr>
          <a:xfrm>
            <a:off x="785365" y="1953094"/>
            <a:ext cx="6432884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67" dirty="0"/>
              <a:t>We start to see the status and price changes over the years. Progress!!!</a:t>
            </a:r>
            <a:endParaRPr lang="en-CH" sz="1467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CFDA4D-DFA0-9B4D-A255-CB60B68A751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b="0" dirty="0">
                <a:effectLst/>
              </a:rPr>
              <a:t> </a:t>
            </a:r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C99E92-D0C7-784F-8107-AAF528C874E3}"/>
              </a:ext>
            </a:extLst>
          </p:cNvPr>
          <p:cNvGrpSpPr/>
          <p:nvPr/>
        </p:nvGrpSpPr>
        <p:grpSpPr>
          <a:xfrm>
            <a:off x="1439056" y="2305017"/>
            <a:ext cx="7319475" cy="3674897"/>
            <a:chOff x="2263515" y="2352246"/>
            <a:chExt cx="7319475" cy="34643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9876D8A-DB01-2042-A26F-46AE3F67F9C9}"/>
                </a:ext>
              </a:extLst>
            </p:cNvPr>
            <p:cNvGrpSpPr/>
            <p:nvPr/>
          </p:nvGrpSpPr>
          <p:grpSpPr>
            <a:xfrm>
              <a:off x="2371444" y="2352246"/>
              <a:ext cx="7211546" cy="3464347"/>
              <a:chOff x="688270" y="2394349"/>
              <a:chExt cx="7211546" cy="3464347"/>
            </a:xfrm>
          </p:grpSpPr>
          <p:pic>
            <p:nvPicPr>
              <p:cNvPr id="15" name="Google Shape;1755;p72">
                <a:extLst>
                  <a:ext uri="{FF2B5EF4-FFF2-40B4-BE49-F238E27FC236}">
                    <a16:creationId xmlns:a16="http://schemas.microsoft.com/office/drawing/2014/main" id="{9D56BA8C-E25E-E549-B9E3-796701DB3E0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8270" y="2394349"/>
                <a:ext cx="7211546" cy="346434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1506" name="Picture 2">
                <a:extLst>
                  <a:ext uri="{FF2B5EF4-FFF2-40B4-BE49-F238E27FC236}">
                    <a16:creationId xmlns:a16="http://schemas.microsoft.com/office/drawing/2014/main" id="{05BF7B14-4FA4-784C-97FB-A9242A6B5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934" y="2750347"/>
                <a:ext cx="5586138" cy="2932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508" name="Picture 4">
                <a:extLst>
                  <a:ext uri="{FF2B5EF4-FFF2-40B4-BE49-F238E27FC236}">
                    <a16:creationId xmlns:a16="http://schemas.microsoft.com/office/drawing/2014/main" id="{406125D4-7947-C14D-86D7-4D09D1D0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5071" y="2755545"/>
                <a:ext cx="1309893" cy="2765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6C3C85-3DE0-6842-B9B0-3C839365C2AF}"/>
                </a:ext>
              </a:extLst>
            </p:cNvPr>
            <p:cNvSpPr/>
            <p:nvPr/>
          </p:nvSpPr>
          <p:spPr>
            <a:xfrm>
              <a:off x="2976571" y="2708244"/>
              <a:ext cx="494675" cy="2689788"/>
            </a:xfrm>
            <a:prstGeom prst="rect">
              <a:avLst/>
            </a:prstGeom>
            <a:noFill/>
            <a:ln w="47625"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F101CA-D661-824E-ACD8-2CAFE23E5C99}"/>
                </a:ext>
              </a:extLst>
            </p:cNvPr>
            <p:cNvSpPr/>
            <p:nvPr/>
          </p:nvSpPr>
          <p:spPr>
            <a:xfrm>
              <a:off x="6127716" y="2694113"/>
              <a:ext cx="494675" cy="2704580"/>
            </a:xfrm>
            <a:prstGeom prst="rect">
              <a:avLst/>
            </a:prstGeom>
            <a:noFill/>
            <a:ln w="47625"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7EE5C7-AFD5-1443-B8F7-817347B9E65B}"/>
                </a:ext>
              </a:extLst>
            </p:cNvPr>
            <p:cNvSpPr/>
            <p:nvPr/>
          </p:nvSpPr>
          <p:spPr>
            <a:xfrm>
              <a:off x="2263515" y="5412824"/>
              <a:ext cx="1207731" cy="228142"/>
            </a:xfrm>
            <a:prstGeom prst="ellipse">
              <a:avLst/>
            </a:prstGeom>
            <a:noFill/>
            <a:ln w="25400"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AF2C47E-E4AB-1346-9CAA-35BDDCE1F8E8}"/>
              </a:ext>
            </a:extLst>
          </p:cNvPr>
          <p:cNvSpPr/>
          <p:nvPr/>
        </p:nvSpPr>
        <p:spPr>
          <a:xfrm>
            <a:off x="2662531" y="5485713"/>
            <a:ext cx="6096000" cy="10987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cs typeface="Arial" panose="020B0604020202020204" pitchFamily="34" charset="0"/>
              </a:rPr>
              <a:t>The hosts </a:t>
            </a:r>
            <a:r>
              <a:rPr lang="en-GB" sz="1400" b="1" dirty="0">
                <a:solidFill>
                  <a:srgbClr val="000000"/>
                </a:solidFill>
                <a:cs typeface="Arial" panose="020B0604020202020204" pitchFamily="34" charset="0"/>
              </a:rPr>
              <a:t>of 943 listings </a:t>
            </a:r>
            <a:r>
              <a:rPr lang="en-GB" sz="1400" dirty="0">
                <a:solidFill>
                  <a:srgbClr val="000000"/>
                </a:solidFill>
                <a:cs typeface="Arial" panose="020B0604020202020204" pitchFamily="34" charset="0"/>
              </a:rPr>
              <a:t>have upgraded </a:t>
            </a:r>
            <a:r>
              <a:rPr lang="en-GB" sz="1400" b="1" dirty="0">
                <a:solidFill>
                  <a:srgbClr val="000000"/>
                </a:solidFill>
                <a:cs typeface="Arial" panose="020B0604020202020204" pitchFamily="34" charset="0"/>
              </a:rPr>
              <a:t>their status from a regular host to a </a:t>
            </a:r>
            <a:r>
              <a:rPr lang="en-GB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Superhost</a:t>
            </a:r>
            <a:r>
              <a:rPr lang="en-GB" sz="1400" b="1" dirty="0">
                <a:solidFill>
                  <a:srgbClr val="000000"/>
                </a:solidFill>
                <a:cs typeface="Arial" panose="020B0604020202020204" pitchFamily="34" charset="0"/>
              </a:rPr>
              <a:t> from 2017-2020</a:t>
            </a:r>
            <a:endParaRPr lang="en-GB" sz="1400" b="1" dirty="0">
              <a:effectLst/>
              <a:cs typeface="Arial" panose="020B0604020202020204" pitchFamily="34" charset="0"/>
            </a:endParaRPr>
          </a:p>
          <a:p>
            <a:br>
              <a:rPr lang="en-GB" dirty="0"/>
            </a:b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3555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4" y="1352571"/>
            <a:ext cx="7331090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  <a:buSzPts val="1000"/>
            </a:pPr>
            <a:r>
              <a:rPr lang="en-GB" sz="1867" b="1" dirty="0"/>
              <a:t>Change of Host to </a:t>
            </a:r>
            <a:r>
              <a:rPr lang="en-GB" sz="1867" b="1" dirty="0" err="1"/>
              <a:t>Superhost</a:t>
            </a:r>
            <a:r>
              <a:rPr lang="en-GB" sz="1867" b="1" dirty="0"/>
              <a:t> Listings throughout the four years</a:t>
            </a:r>
          </a:p>
          <a:p>
            <a:pPr>
              <a:lnSpc>
                <a:spcPct val="170000"/>
              </a:lnSpc>
              <a:buSzPts val="1000"/>
            </a:pP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CFDA4D-DFA0-9B4D-A255-CB60B68A751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b="0" dirty="0">
                <a:effectLst/>
              </a:rPr>
              <a:t> </a:t>
            </a:r>
            <a:endParaRPr lang="en-CH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1603E14-675C-C445-BC08-9465C0712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92091"/>
              </p:ext>
            </p:extLst>
          </p:nvPr>
        </p:nvGraphicFramePr>
        <p:xfrm>
          <a:off x="778934" y="2931114"/>
          <a:ext cx="10277475" cy="127254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151192241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630176991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4177598648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371448439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14068327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r>
                        <a:rPr lang="en-CH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2018                </a:t>
                      </a:r>
                      <a:r>
                        <a:rPr lang="en-GB" sz="1400" b="0" i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total ‘18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2019                 </a:t>
                      </a:r>
                      <a:r>
                        <a:rPr lang="en-GB" sz="14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total ’19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2411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Superhosts</a:t>
                      </a:r>
                      <a:endParaRPr lang="en-GB" b="1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468                    </a:t>
                      </a:r>
                      <a:r>
                        <a:rPr lang="en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48.7%</a:t>
                      </a:r>
                      <a:endParaRPr lang="en-CH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596                      </a:t>
                      </a:r>
                      <a:r>
                        <a:rPr lang="en-CH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63.2%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9581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Hosts</a:t>
                      </a:r>
                      <a:endParaRPr lang="en-GB" b="1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475                     </a:t>
                      </a:r>
                      <a:r>
                        <a:rPr lang="en-CH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49.4%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347                      </a:t>
                      </a:r>
                      <a:r>
                        <a:rPr lang="en-CH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36.8%</a:t>
                      </a:r>
                      <a:endParaRPr lang="en-CH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CH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66082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184D2BDB-2017-C747-8DC4-0B7E3945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5" y="29315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H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EC4A32-5254-1840-A084-CF0D65266A96}"/>
              </a:ext>
            </a:extLst>
          </p:cNvPr>
          <p:cNvSpPr/>
          <p:nvPr/>
        </p:nvSpPr>
        <p:spPr>
          <a:xfrm>
            <a:off x="5977217" y="4336515"/>
            <a:ext cx="1993691" cy="509666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5" name="Google Shape;1119;p55">
            <a:extLst>
              <a:ext uri="{FF2B5EF4-FFF2-40B4-BE49-F238E27FC236}">
                <a16:creationId xmlns:a16="http://schemas.microsoft.com/office/drawing/2014/main" id="{E16906A0-B6DC-FD41-818B-4B25BCA24745}"/>
              </a:ext>
            </a:extLst>
          </p:cNvPr>
          <p:cNvSpPr txBox="1"/>
          <p:nvPr/>
        </p:nvSpPr>
        <p:spPr>
          <a:xfrm>
            <a:off x="4397088" y="4979042"/>
            <a:ext cx="5153948" cy="13610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100" dirty="0"/>
              <a:t>Hosts of </a:t>
            </a:r>
            <a:r>
              <a:rPr lang="en-GB" sz="1100" b="1" dirty="0"/>
              <a:t>380 listings stayed </a:t>
            </a:r>
            <a:r>
              <a:rPr lang="en-GB" sz="1100" dirty="0" err="1"/>
              <a:t>Superhost</a:t>
            </a:r>
            <a:endParaRPr lang="en-GB" sz="1100" dirty="0"/>
          </a:p>
          <a:p>
            <a:pPr algn="ctr"/>
            <a:endParaRPr lang="en-GB" sz="1100" dirty="0"/>
          </a:p>
          <a:p>
            <a:pPr algn="ctr"/>
            <a:r>
              <a:rPr lang="en-GB" sz="1100" dirty="0" err="1"/>
              <a:t>Superhosts</a:t>
            </a:r>
            <a:r>
              <a:rPr lang="en-GB" sz="1100" dirty="0"/>
              <a:t> of </a:t>
            </a:r>
            <a:r>
              <a:rPr lang="en-GB" sz="1100" b="1" dirty="0"/>
              <a:t>88 listings resigned </a:t>
            </a:r>
            <a:r>
              <a:rPr lang="en-GB" sz="1100" dirty="0"/>
              <a:t>as </a:t>
            </a:r>
            <a:r>
              <a:rPr lang="en-GB" sz="1100" dirty="0" err="1"/>
              <a:t>Superhosts</a:t>
            </a:r>
            <a:endParaRPr lang="en-GB" sz="1100" dirty="0"/>
          </a:p>
          <a:p>
            <a:pPr algn="ctr"/>
            <a:endParaRPr lang="en-GB" sz="1100" dirty="0"/>
          </a:p>
          <a:p>
            <a:pPr algn="ctr"/>
            <a:r>
              <a:rPr lang="en-GB" sz="1100" dirty="0"/>
              <a:t>Hosts of </a:t>
            </a:r>
            <a:r>
              <a:rPr lang="en-GB" sz="1100" b="1" dirty="0"/>
              <a:t>216 listings moved up </a:t>
            </a:r>
            <a:r>
              <a:rPr lang="en-GB" sz="1100" dirty="0"/>
              <a:t>as </a:t>
            </a:r>
            <a:r>
              <a:rPr lang="en-GB" sz="1100" dirty="0" err="1"/>
              <a:t>Superhosts</a:t>
            </a:r>
            <a:r>
              <a:rPr lang="en-GB" sz="1100" dirty="0"/>
              <a:t> </a:t>
            </a:r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A749AA1-B1E4-7F46-8AA8-7BD8D4A60AE5}"/>
              </a:ext>
            </a:extLst>
          </p:cNvPr>
          <p:cNvSpPr/>
          <p:nvPr/>
        </p:nvSpPr>
        <p:spPr>
          <a:xfrm>
            <a:off x="3447633" y="4356253"/>
            <a:ext cx="1993691" cy="509666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0" name="Google Shape;1119;p55">
            <a:extLst>
              <a:ext uri="{FF2B5EF4-FFF2-40B4-BE49-F238E27FC236}">
                <a16:creationId xmlns:a16="http://schemas.microsoft.com/office/drawing/2014/main" id="{3246A7D7-1DFE-8342-AE20-F73150CACE8E}"/>
              </a:ext>
            </a:extLst>
          </p:cNvPr>
          <p:cNvSpPr txBox="1"/>
          <p:nvPr/>
        </p:nvSpPr>
        <p:spPr>
          <a:xfrm>
            <a:off x="1820114" y="4977811"/>
            <a:ext cx="5153948" cy="13610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100" dirty="0"/>
              <a:t>Hosts of </a:t>
            </a:r>
            <a:r>
              <a:rPr lang="en-GB" sz="1100" b="1" dirty="0"/>
              <a:t>468 listings moved up </a:t>
            </a:r>
            <a:r>
              <a:rPr lang="en-GB" sz="1100" dirty="0"/>
              <a:t>as</a:t>
            </a:r>
          </a:p>
          <a:p>
            <a:pPr algn="ctr"/>
            <a:r>
              <a:rPr lang="en-GB" sz="1100" dirty="0" err="1"/>
              <a:t>Superhosts</a:t>
            </a:r>
            <a:endParaRPr lang="en-GB" sz="1100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6E4210-62FA-FE4E-9639-E570A4F06DFA}"/>
              </a:ext>
            </a:extLst>
          </p:cNvPr>
          <p:cNvSpPr/>
          <p:nvPr/>
        </p:nvSpPr>
        <p:spPr>
          <a:xfrm>
            <a:off x="8506801" y="4356253"/>
            <a:ext cx="1993691" cy="509666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2" name="Google Shape;1119;p55">
            <a:extLst>
              <a:ext uri="{FF2B5EF4-FFF2-40B4-BE49-F238E27FC236}">
                <a16:creationId xmlns:a16="http://schemas.microsoft.com/office/drawing/2014/main" id="{123697CC-F0B3-9A4D-8FCE-B2FEEDEE3FDC}"/>
              </a:ext>
            </a:extLst>
          </p:cNvPr>
          <p:cNvSpPr txBox="1"/>
          <p:nvPr/>
        </p:nvSpPr>
        <p:spPr>
          <a:xfrm>
            <a:off x="6974062" y="4997549"/>
            <a:ext cx="5153948" cy="13610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100" dirty="0"/>
              <a:t>Hosts of </a:t>
            </a:r>
            <a:r>
              <a:rPr lang="en-GB" sz="1100" b="1" dirty="0"/>
              <a:t>347 listings moved up </a:t>
            </a:r>
            <a:r>
              <a:rPr lang="en-GB" sz="1100" dirty="0"/>
              <a:t>as</a:t>
            </a:r>
          </a:p>
          <a:p>
            <a:pPr algn="ctr"/>
            <a:r>
              <a:rPr lang="en-GB" sz="1100" dirty="0" err="1"/>
              <a:t>Superhosts</a:t>
            </a:r>
            <a:endParaRPr lang="en-GB" sz="1100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</p:spTree>
    <p:extLst>
      <p:ext uri="{BB962C8B-B14F-4D97-AF65-F5344CB8AC3E}">
        <p14:creationId xmlns:p14="http://schemas.microsoft.com/office/powerpoint/2010/main" val="94403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9" y="1445176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  <a:buSzPts val="1000"/>
            </a:pPr>
            <a:r>
              <a:rPr lang="en-GB" sz="1867" b="1" dirty="0"/>
              <a:t>General Price Changes in the Market</a:t>
            </a:r>
          </a:p>
          <a:p>
            <a:pPr>
              <a:lnSpc>
                <a:spcPct val="170000"/>
              </a:lnSpc>
              <a:buSzPts val="1000"/>
            </a:pP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71120-4EB6-9840-AF75-F0F88AD70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640" y="4624589"/>
            <a:ext cx="5742720" cy="1284812"/>
          </a:xfrm>
          <a:prstGeom prst="rect">
            <a:avLst/>
          </a:prstGeom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0B6267F-85C9-004E-B26D-37AE95F3D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4" y="2238612"/>
            <a:ext cx="2922372" cy="204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813E91AD-EA65-BD45-A537-6351BD32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76" y="2312201"/>
            <a:ext cx="2922372" cy="202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CD1E7637-4B4A-1B41-B230-9FD73A08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19" y="2386115"/>
            <a:ext cx="27178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549893-3F7F-8243-8C5C-9C9247DA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824" y="4620157"/>
            <a:ext cx="5742720" cy="12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2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884754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Market Share of Listings by Borough (2017-2020)   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7D6AE3-DF0B-C640-9643-E4CCEC478AA0}"/>
              </a:ext>
            </a:extLst>
          </p:cNvPr>
          <p:cNvSpPr/>
          <p:nvPr/>
        </p:nvSpPr>
        <p:spPr>
          <a:xfrm>
            <a:off x="681468" y="1887311"/>
            <a:ext cx="8847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Host to </a:t>
            </a:r>
            <a:r>
              <a:rPr lang="en-GB" dirty="0" err="1"/>
              <a:t>Superhost</a:t>
            </a:r>
            <a:endParaRPr lang="en-CH" sz="1467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7F563A7-A711-8446-911B-CFAF859E4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92" y="2518472"/>
            <a:ext cx="2619947" cy="16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14F3F51F-147F-B84F-AED3-534DF742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30" y="2493505"/>
            <a:ext cx="2619946" cy="16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F9C46D91-2380-C643-B610-76E93CEC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92" y="4316003"/>
            <a:ext cx="2634088" cy="16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>
            <a:extLst>
              <a:ext uri="{FF2B5EF4-FFF2-40B4-BE49-F238E27FC236}">
                <a16:creationId xmlns:a16="http://schemas.microsoft.com/office/drawing/2014/main" id="{542FFA81-BCEF-604C-9834-08A4B94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32" y="4271390"/>
            <a:ext cx="2704944" cy="17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02620D-DF18-4C4C-8E42-A239FD254E1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b="0" dirty="0">
                <a:effectLst/>
              </a:rPr>
              <a:t> </a:t>
            </a:r>
            <a:endParaRPr lang="en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D8E23-F58F-574D-85F0-01F323EBC214}"/>
              </a:ext>
            </a:extLst>
          </p:cNvPr>
          <p:cNvSpPr/>
          <p:nvPr/>
        </p:nvSpPr>
        <p:spPr>
          <a:xfrm>
            <a:off x="3467454" y="2188011"/>
            <a:ext cx="8847543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70" dirty="0"/>
              <a:t>March 2017</a:t>
            </a:r>
            <a:endParaRPr lang="en-CH" sz="147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1C36B6-06A7-5540-B85C-97B83BFAA7AE}"/>
              </a:ext>
            </a:extLst>
          </p:cNvPr>
          <p:cNvSpPr/>
          <p:nvPr/>
        </p:nvSpPr>
        <p:spPr>
          <a:xfrm>
            <a:off x="8026962" y="2235686"/>
            <a:ext cx="8847543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70" dirty="0"/>
              <a:t>March 2018</a:t>
            </a:r>
            <a:endParaRPr lang="en-CH" sz="147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24E819-79BC-0946-BFF8-81152E85F39E}"/>
              </a:ext>
            </a:extLst>
          </p:cNvPr>
          <p:cNvSpPr/>
          <p:nvPr/>
        </p:nvSpPr>
        <p:spPr>
          <a:xfrm>
            <a:off x="3467454" y="4176039"/>
            <a:ext cx="8847543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70" dirty="0"/>
              <a:t>March 2019</a:t>
            </a:r>
            <a:endParaRPr lang="en-CH" sz="147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8F5F5-88D5-EA4D-855C-9A5E12FE296B}"/>
              </a:ext>
            </a:extLst>
          </p:cNvPr>
          <p:cNvSpPr/>
          <p:nvPr/>
        </p:nvSpPr>
        <p:spPr>
          <a:xfrm>
            <a:off x="8007239" y="4144491"/>
            <a:ext cx="8847543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70" dirty="0"/>
              <a:t>March 2020</a:t>
            </a:r>
            <a:endParaRPr lang="en-CH" sz="1470" dirty="0"/>
          </a:p>
        </p:txBody>
      </p:sp>
    </p:spTree>
    <p:extLst>
      <p:ext uri="{BB962C8B-B14F-4D97-AF65-F5344CB8AC3E}">
        <p14:creationId xmlns:p14="http://schemas.microsoft.com/office/powerpoint/2010/main" val="63789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Listings by Borough (2017-2020) 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1B0A190-6003-E840-AF09-CF4CFFF5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21" y="2128603"/>
            <a:ext cx="6016033" cy="381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65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Agenda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35;p58">
            <a:extLst>
              <a:ext uri="{FF2B5EF4-FFF2-40B4-BE49-F238E27FC236}">
                <a16:creationId xmlns:a16="http://schemas.microsoft.com/office/drawing/2014/main" id="{527DAF65-5566-D045-86D8-41ED127C1788}"/>
              </a:ext>
            </a:extLst>
          </p:cNvPr>
          <p:cNvSpPr/>
          <p:nvPr/>
        </p:nvSpPr>
        <p:spPr>
          <a:xfrm rot="5400000">
            <a:off x="-652900" y="3540996"/>
            <a:ext cx="4081511" cy="16858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/>
            </a:pPr>
            <a:endParaRPr sz="1350"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40;p58">
            <a:extLst>
              <a:ext uri="{FF2B5EF4-FFF2-40B4-BE49-F238E27FC236}">
                <a16:creationId xmlns:a16="http://schemas.microsoft.com/office/drawing/2014/main" id="{40F614FB-366E-5E4A-A8FD-A80E366B9C4D}"/>
              </a:ext>
            </a:extLst>
          </p:cNvPr>
          <p:cNvSpPr/>
          <p:nvPr/>
        </p:nvSpPr>
        <p:spPr>
          <a:xfrm>
            <a:off x="1138317" y="1886989"/>
            <a:ext cx="490903" cy="510116"/>
          </a:xfrm>
          <a:prstGeom prst="ellipse">
            <a:avLst/>
          </a:prstGeom>
          <a:solidFill>
            <a:srgbClr val="9411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/>
            </a:pPr>
            <a:endParaRPr sz="1350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40;p58">
            <a:extLst>
              <a:ext uri="{FF2B5EF4-FFF2-40B4-BE49-F238E27FC236}">
                <a16:creationId xmlns:a16="http://schemas.microsoft.com/office/drawing/2014/main" id="{281F96C4-0043-0146-99C0-D3F036D151E7}"/>
              </a:ext>
            </a:extLst>
          </p:cNvPr>
          <p:cNvSpPr/>
          <p:nvPr/>
        </p:nvSpPr>
        <p:spPr>
          <a:xfrm>
            <a:off x="1138317" y="2859783"/>
            <a:ext cx="490903" cy="510116"/>
          </a:xfrm>
          <a:prstGeom prst="ellipse">
            <a:avLst/>
          </a:prstGeom>
          <a:solidFill>
            <a:srgbClr val="9411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/>
            </a:pPr>
            <a:endParaRPr sz="1350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40;p58">
            <a:extLst>
              <a:ext uri="{FF2B5EF4-FFF2-40B4-BE49-F238E27FC236}">
                <a16:creationId xmlns:a16="http://schemas.microsoft.com/office/drawing/2014/main" id="{789FD891-03B8-D94E-8BBB-8D9225DC77CE}"/>
              </a:ext>
            </a:extLst>
          </p:cNvPr>
          <p:cNvSpPr/>
          <p:nvPr/>
        </p:nvSpPr>
        <p:spPr>
          <a:xfrm>
            <a:off x="1138316" y="3901704"/>
            <a:ext cx="490903" cy="510116"/>
          </a:xfrm>
          <a:prstGeom prst="ellipse">
            <a:avLst/>
          </a:prstGeom>
          <a:solidFill>
            <a:srgbClr val="9411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/>
            </a:pPr>
            <a:endParaRPr sz="1350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40;p58">
            <a:extLst>
              <a:ext uri="{FF2B5EF4-FFF2-40B4-BE49-F238E27FC236}">
                <a16:creationId xmlns:a16="http://schemas.microsoft.com/office/drawing/2014/main" id="{2BB689E0-DFFA-F04D-A1D9-9074A49DE1BE}"/>
              </a:ext>
            </a:extLst>
          </p:cNvPr>
          <p:cNvSpPr/>
          <p:nvPr/>
        </p:nvSpPr>
        <p:spPr>
          <a:xfrm>
            <a:off x="1138123" y="4943625"/>
            <a:ext cx="490903" cy="510116"/>
          </a:xfrm>
          <a:prstGeom prst="ellipse">
            <a:avLst/>
          </a:prstGeom>
          <a:solidFill>
            <a:srgbClr val="9411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/>
            </a:pPr>
            <a:endParaRPr sz="1350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B7BB0D84-D77F-4546-8E73-FFE59BB54E47}"/>
              </a:ext>
            </a:extLst>
          </p:cNvPr>
          <p:cNvSpPr/>
          <p:nvPr/>
        </p:nvSpPr>
        <p:spPr>
          <a:xfrm>
            <a:off x="1629027" y="1886989"/>
            <a:ext cx="2354038" cy="510116"/>
          </a:xfrm>
          <a:prstGeom prst="chevro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D18177E7-F458-9D48-AC33-43A275BDB863}"/>
              </a:ext>
            </a:extLst>
          </p:cNvPr>
          <p:cNvSpPr/>
          <p:nvPr/>
        </p:nvSpPr>
        <p:spPr>
          <a:xfrm>
            <a:off x="1637394" y="2859783"/>
            <a:ext cx="4081481" cy="510116"/>
          </a:xfrm>
          <a:prstGeom prst="chevro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5B26B8AF-E1A4-6C47-A073-2526C205C98E}"/>
              </a:ext>
            </a:extLst>
          </p:cNvPr>
          <p:cNvSpPr/>
          <p:nvPr/>
        </p:nvSpPr>
        <p:spPr>
          <a:xfrm>
            <a:off x="1670851" y="3901704"/>
            <a:ext cx="6109298" cy="510116"/>
          </a:xfrm>
          <a:prstGeom prst="chevro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B731ABA-2A4C-3446-9F56-95ECBA1EAE4D}"/>
              </a:ext>
            </a:extLst>
          </p:cNvPr>
          <p:cNvSpPr/>
          <p:nvPr/>
        </p:nvSpPr>
        <p:spPr>
          <a:xfrm>
            <a:off x="1670851" y="4943625"/>
            <a:ext cx="8821502" cy="510116"/>
          </a:xfrm>
          <a:prstGeom prst="chevro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5053E-E7E1-514A-BE07-21A801C16B51}"/>
              </a:ext>
            </a:extLst>
          </p:cNvPr>
          <p:cNvSpPr txBox="1"/>
          <p:nvPr/>
        </p:nvSpPr>
        <p:spPr>
          <a:xfrm>
            <a:off x="1232731" y="1937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B0B06-CF7F-7F43-B15F-52D8A4C8D454}"/>
              </a:ext>
            </a:extLst>
          </p:cNvPr>
          <p:cNvSpPr txBox="1"/>
          <p:nvPr/>
        </p:nvSpPr>
        <p:spPr>
          <a:xfrm>
            <a:off x="1243833" y="29470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E42D1-81D2-6747-BA18-7FE9A52B1EF4}"/>
              </a:ext>
            </a:extLst>
          </p:cNvPr>
          <p:cNvSpPr txBox="1"/>
          <p:nvPr/>
        </p:nvSpPr>
        <p:spPr>
          <a:xfrm>
            <a:off x="1255446" y="39996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A692C-9D7A-0942-A45A-B4FDB98E8D84}"/>
              </a:ext>
            </a:extLst>
          </p:cNvPr>
          <p:cNvSpPr txBox="1"/>
          <p:nvPr/>
        </p:nvSpPr>
        <p:spPr>
          <a:xfrm>
            <a:off x="1237814" y="50056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3772B-05E2-B14C-A08B-108A4CC0A760}"/>
              </a:ext>
            </a:extLst>
          </p:cNvPr>
          <p:cNvSpPr/>
          <p:nvPr/>
        </p:nvSpPr>
        <p:spPr>
          <a:xfrm>
            <a:off x="1890722" y="1968284"/>
            <a:ext cx="1787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dirty="0"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Project Overview</a:t>
            </a:r>
            <a:endParaRPr lang="en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FC7531-270C-9A4E-84F7-622F1DECB53E}"/>
              </a:ext>
            </a:extLst>
          </p:cNvPr>
          <p:cNvSpPr/>
          <p:nvPr/>
        </p:nvSpPr>
        <p:spPr>
          <a:xfrm>
            <a:off x="2191605" y="2928975"/>
            <a:ext cx="2973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dirty="0"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Data Acquisition &amp; Processing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262E0-0146-C543-A32D-D147AB23FCDA}"/>
              </a:ext>
            </a:extLst>
          </p:cNvPr>
          <p:cNvSpPr/>
          <p:nvPr/>
        </p:nvSpPr>
        <p:spPr>
          <a:xfrm>
            <a:off x="3772733" y="3986012"/>
            <a:ext cx="1426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dirty="0"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Data Analysis</a:t>
            </a:r>
            <a:endParaRPr lang="en-CH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73EB8A-5FA4-7543-AFF8-8B43366076C0}"/>
              </a:ext>
            </a:extLst>
          </p:cNvPr>
          <p:cNvSpPr/>
          <p:nvPr/>
        </p:nvSpPr>
        <p:spPr>
          <a:xfrm>
            <a:off x="4314829" y="5035636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dirty="0"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Discussion of Findings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2487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>
            <a:spLocks noGrp="1"/>
          </p:cNvSpPr>
          <p:nvPr>
            <p:ph type="body" idx="1"/>
          </p:nvPr>
        </p:nvSpPr>
        <p:spPr>
          <a:xfrm>
            <a:off x="778934" y="615951"/>
            <a:ext cx="10604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dirty="0">
                <a:solidFill>
                  <a:srgbClr val="941100"/>
                </a:solidFill>
                <a:latin typeface="Lato Black"/>
                <a:ea typeface="Lato Black"/>
                <a:cs typeface="Lato Black"/>
                <a:sym typeface="Lato Black"/>
              </a:rPr>
              <a:t>3. Data</a:t>
            </a:r>
            <a:r>
              <a:rPr lang="en-GB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GB" dirty="0">
                <a:solidFill>
                  <a:srgbClr val="941100"/>
                </a:solidFill>
                <a:latin typeface="Lato Black"/>
                <a:ea typeface="Lato Black"/>
                <a:cs typeface="Lato Black"/>
                <a:sym typeface="Lato Black"/>
              </a:rPr>
              <a:t>Analysis</a:t>
            </a:r>
            <a:endParaRPr dirty="0">
              <a:solidFill>
                <a:srgbClr val="9411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18"/>
          <p:cNvPicPr preferRelativeResize="0"/>
          <p:nvPr/>
        </p:nvPicPr>
        <p:blipFill rotWithShape="1">
          <a:blip r:embed="rId3">
            <a:alphaModFix amt="35000"/>
          </a:blip>
          <a:srcRect t="87985"/>
          <a:stretch/>
        </p:blipFill>
        <p:spPr>
          <a:xfrm>
            <a:off x="0" y="6069854"/>
            <a:ext cx="12192000" cy="8240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18"/>
          <p:cNvSpPr txBox="1"/>
          <p:nvPr/>
        </p:nvSpPr>
        <p:spPr>
          <a:xfrm>
            <a:off x="778933" y="1137889"/>
            <a:ext cx="58368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7" b="1" dirty="0"/>
              <a:t>Paired sample t-test</a:t>
            </a:r>
            <a:endParaRPr sz="1867" b="1" dirty="0"/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815000" y="1687725"/>
            <a:ext cx="113169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133" i="1" baseline="-25000" dirty="0">
                <a:solidFill>
                  <a:schemeClr val="dk1"/>
                </a:solidFill>
              </a:rPr>
              <a:t>0</a:t>
            </a:r>
            <a:r>
              <a:rPr lang="en-GB" sz="2133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Hosts don</a:t>
            </a:r>
            <a:r>
              <a:rPr lang="en-GB" sz="2133" i="1" dirty="0">
                <a:solidFill>
                  <a:schemeClr val="dk1"/>
                </a:solidFill>
              </a:rPr>
              <a:t>’t</a:t>
            </a:r>
            <a:r>
              <a:rPr lang="en-GB" sz="2133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 their listing price per night when becoming a </a:t>
            </a:r>
            <a:r>
              <a:rPr lang="en-GB" sz="2133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superhost</a:t>
            </a:r>
            <a:endParaRPr sz="2133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133" i="1" baseline="-25000" dirty="0">
                <a:solidFill>
                  <a:schemeClr val="dk1"/>
                </a:solidFill>
              </a:rPr>
              <a:t>1</a:t>
            </a:r>
            <a:r>
              <a:rPr lang="en-GB" sz="2133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Hosts do increase their listing price per night when becoming a </a:t>
            </a:r>
            <a:r>
              <a:rPr lang="en-GB" sz="2133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superhost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3592350" y="3618200"/>
            <a:ext cx="4148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230242" y="1314035"/>
            <a:ext cx="2100" cy="21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" y="2765238"/>
            <a:ext cx="10287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8"/>
          <p:cNvSpPr/>
          <p:nvPr/>
        </p:nvSpPr>
        <p:spPr>
          <a:xfrm>
            <a:off x="7578450" y="5392675"/>
            <a:ext cx="3356400" cy="4206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02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9639231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Where exactly do the newly upgraded </a:t>
            </a:r>
            <a:r>
              <a:rPr lang="en-GB" sz="1867" b="1" dirty="0" err="1"/>
              <a:t>Superhosts</a:t>
            </a:r>
            <a:r>
              <a:rPr lang="en-GB" sz="1867" b="1" dirty="0"/>
              <a:t> live?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B9A48-CDA1-FA47-87A5-54290C33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70" y="2103890"/>
            <a:ext cx="7772855" cy="303812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1A67BC-6143-9446-82C2-E519702948D5}"/>
              </a:ext>
            </a:extLst>
          </p:cNvPr>
          <p:cNvSpPr/>
          <p:nvPr/>
        </p:nvSpPr>
        <p:spPr>
          <a:xfrm>
            <a:off x="8977311" y="2965193"/>
            <a:ext cx="47625" cy="666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99880F-4E10-9C40-83EA-AEC3ED218403}"/>
              </a:ext>
            </a:extLst>
          </p:cNvPr>
          <p:cNvSpPr/>
          <p:nvPr/>
        </p:nvSpPr>
        <p:spPr>
          <a:xfrm>
            <a:off x="8963025" y="2224090"/>
            <a:ext cx="47625" cy="666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133EB0-C6A2-F149-A316-C6B1B828135E}"/>
              </a:ext>
            </a:extLst>
          </p:cNvPr>
          <p:cNvSpPr/>
          <p:nvPr/>
        </p:nvSpPr>
        <p:spPr>
          <a:xfrm>
            <a:off x="8986837" y="3314700"/>
            <a:ext cx="47625" cy="666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C240C0-188B-9A48-9735-C58A60314F1E}"/>
              </a:ext>
            </a:extLst>
          </p:cNvPr>
          <p:cNvSpPr/>
          <p:nvPr/>
        </p:nvSpPr>
        <p:spPr>
          <a:xfrm>
            <a:off x="8963025" y="2590569"/>
            <a:ext cx="47625" cy="6667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AAA8F6-5EB5-FC46-955A-F6EDC6D4EA27}"/>
              </a:ext>
            </a:extLst>
          </p:cNvPr>
          <p:cNvSpPr/>
          <p:nvPr/>
        </p:nvSpPr>
        <p:spPr>
          <a:xfrm>
            <a:off x="8986837" y="3672958"/>
            <a:ext cx="47625" cy="66675"/>
          </a:xfrm>
          <a:prstGeom prst="ellipse">
            <a:avLst/>
          </a:prstGeom>
          <a:solidFill>
            <a:srgbClr val="FF8A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Google Shape;1119;p55">
            <a:extLst>
              <a:ext uri="{FF2B5EF4-FFF2-40B4-BE49-F238E27FC236}">
                <a16:creationId xmlns:a16="http://schemas.microsoft.com/office/drawing/2014/main" id="{1B5FA096-6F13-6A42-BC99-D264191DF959}"/>
              </a:ext>
            </a:extLst>
          </p:cNvPr>
          <p:cNvSpPr txBox="1"/>
          <p:nvPr/>
        </p:nvSpPr>
        <p:spPr>
          <a:xfrm>
            <a:off x="9104052" y="2182351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100" dirty="0"/>
              <a:t>Entire Apartment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18" name="Google Shape;1119;p55">
            <a:extLst>
              <a:ext uri="{FF2B5EF4-FFF2-40B4-BE49-F238E27FC236}">
                <a16:creationId xmlns:a16="http://schemas.microsoft.com/office/drawing/2014/main" id="{C3B92459-0BB2-3A43-A335-8E13D3EE8CF8}"/>
              </a:ext>
            </a:extLst>
          </p:cNvPr>
          <p:cNvSpPr txBox="1"/>
          <p:nvPr/>
        </p:nvSpPr>
        <p:spPr>
          <a:xfrm>
            <a:off x="9111196" y="2548229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100" dirty="0"/>
              <a:t>Apartment with Private Room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19" name="Google Shape;1119;p55">
            <a:extLst>
              <a:ext uri="{FF2B5EF4-FFF2-40B4-BE49-F238E27FC236}">
                <a16:creationId xmlns:a16="http://schemas.microsoft.com/office/drawing/2014/main" id="{93F08C37-FA9D-724F-A2E2-92359B7307E6}"/>
              </a:ext>
            </a:extLst>
          </p:cNvPr>
          <p:cNvSpPr txBox="1"/>
          <p:nvPr/>
        </p:nvSpPr>
        <p:spPr>
          <a:xfrm>
            <a:off x="9118340" y="2913640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100" dirty="0"/>
              <a:t>Entire House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20" name="Google Shape;1119;p55">
            <a:extLst>
              <a:ext uri="{FF2B5EF4-FFF2-40B4-BE49-F238E27FC236}">
                <a16:creationId xmlns:a16="http://schemas.microsoft.com/office/drawing/2014/main" id="{427962D9-9A41-6B49-B320-9464D68A8C2F}"/>
              </a:ext>
            </a:extLst>
          </p:cNvPr>
          <p:cNvSpPr txBox="1"/>
          <p:nvPr/>
        </p:nvSpPr>
        <p:spPr>
          <a:xfrm>
            <a:off x="9118340" y="3261785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100" dirty="0"/>
              <a:t>House with Private Room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21" name="Google Shape;1119;p55">
            <a:extLst>
              <a:ext uri="{FF2B5EF4-FFF2-40B4-BE49-F238E27FC236}">
                <a16:creationId xmlns:a16="http://schemas.microsoft.com/office/drawing/2014/main" id="{C49573F7-2F94-A443-A863-A5BD7747E38B}"/>
              </a:ext>
            </a:extLst>
          </p:cNvPr>
          <p:cNvSpPr txBox="1"/>
          <p:nvPr/>
        </p:nvSpPr>
        <p:spPr>
          <a:xfrm>
            <a:off x="9118340" y="3622951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100" dirty="0"/>
              <a:t>Drop-outs 2018/2019 and new </a:t>
            </a:r>
            <a:r>
              <a:rPr lang="en-GB" sz="1100" dirty="0" err="1"/>
              <a:t>Superhosts</a:t>
            </a:r>
            <a:r>
              <a:rPr lang="en-GB" sz="1100" dirty="0"/>
              <a:t> 2019/2020 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66F4AA-A167-A148-8052-D822706F8265}"/>
              </a:ext>
            </a:extLst>
          </p:cNvPr>
          <p:cNvSpPr/>
          <p:nvPr/>
        </p:nvSpPr>
        <p:spPr>
          <a:xfrm>
            <a:off x="8991598" y="4133374"/>
            <a:ext cx="47625" cy="666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Google Shape;1119;p55">
            <a:extLst>
              <a:ext uri="{FF2B5EF4-FFF2-40B4-BE49-F238E27FC236}">
                <a16:creationId xmlns:a16="http://schemas.microsoft.com/office/drawing/2014/main" id="{917E571B-38CD-C448-8F70-44E409A96A1B}"/>
              </a:ext>
            </a:extLst>
          </p:cNvPr>
          <p:cNvSpPr txBox="1"/>
          <p:nvPr/>
        </p:nvSpPr>
        <p:spPr>
          <a:xfrm>
            <a:off x="9118340" y="4080105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r>
              <a:rPr lang="en-GB" sz="1100" dirty="0"/>
              <a:t>Guesthouses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1858B-A40B-A84B-A658-4841F5BE4F2D}"/>
              </a:ext>
            </a:extLst>
          </p:cNvPr>
          <p:cNvSpPr/>
          <p:nvPr/>
        </p:nvSpPr>
        <p:spPr>
          <a:xfrm rot="1815565">
            <a:off x="3882888" y="3818593"/>
            <a:ext cx="238539" cy="340472"/>
          </a:xfrm>
          <a:prstGeom prst="rect">
            <a:avLst/>
          </a:prstGeom>
          <a:noFill/>
          <a:ln w="5715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0A121F-1E04-0341-9943-5CC5D8DF98F2}"/>
              </a:ext>
            </a:extLst>
          </p:cNvPr>
          <p:cNvSpPr/>
          <p:nvPr/>
        </p:nvSpPr>
        <p:spPr>
          <a:xfrm rot="18585862">
            <a:off x="4345782" y="2578562"/>
            <a:ext cx="238539" cy="340472"/>
          </a:xfrm>
          <a:prstGeom prst="rect">
            <a:avLst/>
          </a:prstGeom>
          <a:noFill/>
          <a:ln w="5715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7F465-A471-9840-9719-938EB9EC1C52}"/>
              </a:ext>
            </a:extLst>
          </p:cNvPr>
          <p:cNvSpPr/>
          <p:nvPr/>
        </p:nvSpPr>
        <p:spPr>
          <a:xfrm rot="18585862">
            <a:off x="4060437" y="4358747"/>
            <a:ext cx="597980" cy="538922"/>
          </a:xfrm>
          <a:prstGeom prst="rect">
            <a:avLst/>
          </a:prstGeom>
          <a:noFill/>
          <a:ln w="5715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5026F0-B641-C241-A12E-0787D3A11FE4}"/>
              </a:ext>
            </a:extLst>
          </p:cNvPr>
          <p:cNvCxnSpPr>
            <a:cxnSpLocks/>
          </p:cNvCxnSpPr>
          <p:nvPr/>
        </p:nvCxnSpPr>
        <p:spPr>
          <a:xfrm>
            <a:off x="3813353" y="4226024"/>
            <a:ext cx="0" cy="10986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99AF43-01A9-E043-ABB8-A7ABDCAA8378}"/>
              </a:ext>
            </a:extLst>
          </p:cNvPr>
          <p:cNvCxnSpPr>
            <a:cxnSpLocks/>
          </p:cNvCxnSpPr>
          <p:nvPr/>
        </p:nvCxnSpPr>
        <p:spPr>
          <a:xfrm>
            <a:off x="4350066" y="5030392"/>
            <a:ext cx="0" cy="8061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BFC32A-3B7D-554B-A51C-B770E487D793}"/>
              </a:ext>
            </a:extLst>
          </p:cNvPr>
          <p:cNvCxnSpPr>
            <a:cxnSpLocks/>
          </p:cNvCxnSpPr>
          <p:nvPr/>
        </p:nvCxnSpPr>
        <p:spPr>
          <a:xfrm>
            <a:off x="4672198" y="2792845"/>
            <a:ext cx="0" cy="25318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119;p55">
            <a:extLst>
              <a:ext uri="{FF2B5EF4-FFF2-40B4-BE49-F238E27FC236}">
                <a16:creationId xmlns:a16="http://schemas.microsoft.com/office/drawing/2014/main" id="{382C4872-E164-194B-8B4B-B9F1C9929417}"/>
              </a:ext>
            </a:extLst>
          </p:cNvPr>
          <p:cNvSpPr txBox="1"/>
          <p:nvPr/>
        </p:nvSpPr>
        <p:spPr>
          <a:xfrm>
            <a:off x="2883001" y="5375323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100" dirty="0"/>
              <a:t>East Village</a:t>
            </a:r>
          </a:p>
          <a:p>
            <a:pPr algn="ctr"/>
            <a:r>
              <a:rPr lang="en-GB" sz="1100" dirty="0"/>
              <a:t>Lower East Side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34" name="Google Shape;1119;p55">
            <a:extLst>
              <a:ext uri="{FF2B5EF4-FFF2-40B4-BE49-F238E27FC236}">
                <a16:creationId xmlns:a16="http://schemas.microsoft.com/office/drawing/2014/main" id="{B236E99C-BBC2-D14F-B8B3-7D42AC9FA582}"/>
              </a:ext>
            </a:extLst>
          </p:cNvPr>
          <p:cNvSpPr txBox="1"/>
          <p:nvPr/>
        </p:nvSpPr>
        <p:spPr>
          <a:xfrm>
            <a:off x="3432372" y="5871284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100" dirty="0"/>
              <a:t>Brooklyn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39" name="Google Shape;1119;p55">
            <a:extLst>
              <a:ext uri="{FF2B5EF4-FFF2-40B4-BE49-F238E27FC236}">
                <a16:creationId xmlns:a16="http://schemas.microsoft.com/office/drawing/2014/main" id="{6C3B2823-9244-8B4B-8B70-4C1347178EDF}"/>
              </a:ext>
            </a:extLst>
          </p:cNvPr>
          <p:cNvSpPr txBox="1"/>
          <p:nvPr/>
        </p:nvSpPr>
        <p:spPr>
          <a:xfrm>
            <a:off x="3770942" y="5399833"/>
            <a:ext cx="1827606" cy="36587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100" dirty="0"/>
              <a:t>Harlem</a:t>
            </a:r>
          </a:p>
          <a:p>
            <a:endParaRPr lang="en-GB" sz="1467" dirty="0"/>
          </a:p>
          <a:p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96EA9B-DE53-4F49-AD4C-17056ADE7DEE}"/>
              </a:ext>
            </a:extLst>
          </p:cNvPr>
          <p:cNvSpPr/>
          <p:nvPr/>
        </p:nvSpPr>
        <p:spPr>
          <a:xfrm>
            <a:off x="681468" y="1716128"/>
            <a:ext cx="8847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Consolidated View (2017-2020)</a:t>
            </a:r>
            <a:endParaRPr lang="en-CH" sz="1467" dirty="0"/>
          </a:p>
        </p:txBody>
      </p:sp>
    </p:spTree>
    <p:extLst>
      <p:ext uri="{BB962C8B-B14F-4D97-AF65-F5344CB8AC3E}">
        <p14:creationId xmlns:p14="http://schemas.microsoft.com/office/powerpoint/2010/main" val="358325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9639231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The median </a:t>
            </a:r>
            <a:r>
              <a:rPr lang="en-GB" sz="1867" b="1" dirty="0" err="1"/>
              <a:t>Superhost</a:t>
            </a:r>
            <a:r>
              <a:rPr lang="en-GB" sz="1867" b="1" dirty="0"/>
              <a:t> charges the most in Manhattan and Brooklyn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4080A-72CE-E543-84A4-7637570F2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59" y="2122489"/>
            <a:ext cx="5507378" cy="39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2" y="1290289"/>
            <a:ext cx="1096727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00" b="1" dirty="0"/>
              <a:t>Let’s get back to our main question: Do the </a:t>
            </a:r>
            <a:r>
              <a:rPr lang="en-GB" sz="1800" b="1" dirty="0" err="1"/>
              <a:t>Superhosts</a:t>
            </a:r>
            <a:r>
              <a:rPr lang="en-GB" sz="1800" b="1" dirty="0"/>
              <a:t> charge more when attaining their status?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29C056-62C0-F44F-BED2-B2023280AB04}"/>
              </a:ext>
            </a:extLst>
          </p:cNvPr>
          <p:cNvGrpSpPr/>
          <p:nvPr/>
        </p:nvGrpSpPr>
        <p:grpSpPr>
          <a:xfrm>
            <a:off x="635634" y="2378193"/>
            <a:ext cx="11057805" cy="2614925"/>
            <a:chOff x="198314" y="2325185"/>
            <a:chExt cx="11057805" cy="2614925"/>
          </a:xfrm>
        </p:grpSpPr>
        <p:sp>
          <p:nvSpPr>
            <p:cNvPr id="1132" name="Google Shape;1132;p55">
              <a:extLst>
                <a:ext uri="{FF2B5EF4-FFF2-40B4-BE49-F238E27FC236}">
                  <a16:creationId xmlns:a16="http://schemas.microsoft.com/office/drawing/2014/main" id="{E7241407-41F4-CB4E-A4C9-6BF201807DF3}"/>
                </a:ext>
              </a:extLst>
            </p:cNvPr>
            <p:cNvSpPr/>
            <p:nvPr/>
          </p:nvSpPr>
          <p:spPr>
            <a:xfrm>
              <a:off x="3361267" y="3261785"/>
              <a:ext cx="2117" cy="2116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txBody>
            <a:bodyPr spcFirstLastPara="1" lIns="121900" tIns="60933" rIns="121900" bIns="60933"/>
            <a:lstStyle/>
            <a:p>
              <a:pPr>
                <a:buClr>
                  <a:srgbClr val="000000"/>
                </a:buClr>
                <a:buSzPts val="1350"/>
                <a:defRPr/>
              </a:pPr>
              <a:endParaRPr ker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9A7CF5C7-2393-DA46-B8AB-7B4764C4970A}"/>
                </a:ext>
              </a:extLst>
            </p:cNvPr>
            <p:cNvSpPr/>
            <p:nvPr/>
          </p:nvSpPr>
          <p:spPr>
            <a:xfrm rot="10800000">
              <a:off x="7460693" y="4510677"/>
              <a:ext cx="3715915" cy="429432"/>
            </a:xfrm>
            <a:prstGeom prst="triangle">
              <a:avLst>
                <a:gd name="adj" fmla="val 50000"/>
              </a:avLst>
            </a:prstGeom>
            <a:solidFill>
              <a:srgbClr val="9411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sz="2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8B8FDD-9B66-0B44-BDA6-E3BD730E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1917" y="2748420"/>
              <a:ext cx="3614691" cy="16475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0448DB-17AE-064C-B008-95A29BB5CB1D}"/>
                </a:ext>
              </a:extLst>
            </p:cNvPr>
            <p:cNvSpPr/>
            <p:nvPr/>
          </p:nvSpPr>
          <p:spPr>
            <a:xfrm rot="5400000">
              <a:off x="10031693" y="3171539"/>
              <a:ext cx="1843499" cy="605353"/>
            </a:xfrm>
            <a:prstGeom prst="rect">
              <a:avLst/>
            </a:prstGeom>
            <a:noFill/>
            <a:ln w="34925"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Google Shape;1119;p55">
              <a:extLst>
                <a:ext uri="{FF2B5EF4-FFF2-40B4-BE49-F238E27FC236}">
                  <a16:creationId xmlns:a16="http://schemas.microsoft.com/office/drawing/2014/main" id="{84E22D91-6586-A94E-B872-07CE8710C96B}"/>
                </a:ext>
              </a:extLst>
            </p:cNvPr>
            <p:cNvSpPr txBox="1"/>
            <p:nvPr/>
          </p:nvSpPr>
          <p:spPr>
            <a:xfrm>
              <a:off x="8587218" y="2325185"/>
              <a:ext cx="1827606" cy="365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/>
            <a:lstStyle/>
            <a:p>
              <a:r>
                <a:rPr lang="en-GB" sz="1100" dirty="0"/>
                <a:t>347 new </a:t>
              </a:r>
              <a:r>
                <a:rPr lang="en-GB" sz="1100" dirty="0" err="1"/>
                <a:t>Superhosts</a:t>
              </a:r>
              <a:r>
                <a:rPr lang="en-GB" sz="1100" dirty="0"/>
                <a:t> in 2020</a:t>
              </a:r>
            </a:p>
            <a:p>
              <a:endParaRPr lang="en-GB" sz="1467" dirty="0"/>
            </a:p>
            <a:p>
              <a:endParaRPr lang="en-GB" sz="1467" dirty="0"/>
            </a:p>
            <a:p>
              <a:endParaRPr lang="en-GB" sz="1467" dirty="0"/>
            </a:p>
            <a:p>
              <a:pPr marL="380990" indent="-380990">
                <a:buFont typeface="Arial" panose="020B0604020202020204" pitchFamily="34" charset="0"/>
                <a:buChar char="•"/>
              </a:pPr>
              <a:endParaRPr lang="en-GB" sz="1467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C2AFBA-4D6A-374F-9038-84BC771D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2328" y="2852887"/>
              <a:ext cx="3614690" cy="1616184"/>
            </a:xfrm>
            <a:prstGeom prst="rect">
              <a:avLst/>
            </a:prstGeom>
          </p:spPr>
        </p:pic>
        <p:sp>
          <p:nvSpPr>
            <p:cNvPr id="29" name="Google Shape;1119;p55">
              <a:extLst>
                <a:ext uri="{FF2B5EF4-FFF2-40B4-BE49-F238E27FC236}">
                  <a16:creationId xmlns:a16="http://schemas.microsoft.com/office/drawing/2014/main" id="{0E90B0A2-100C-C04E-9DFA-85D892359E9E}"/>
                </a:ext>
              </a:extLst>
            </p:cNvPr>
            <p:cNvSpPr txBox="1"/>
            <p:nvPr/>
          </p:nvSpPr>
          <p:spPr>
            <a:xfrm>
              <a:off x="4660912" y="2382542"/>
              <a:ext cx="1827606" cy="365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/>
            <a:lstStyle/>
            <a:p>
              <a:r>
                <a:rPr lang="en-GB" sz="1100" dirty="0"/>
                <a:t>216 new </a:t>
              </a:r>
              <a:r>
                <a:rPr lang="en-GB" sz="1100" dirty="0" err="1"/>
                <a:t>Superhosts</a:t>
              </a:r>
              <a:r>
                <a:rPr lang="en-GB" sz="1100" dirty="0"/>
                <a:t> in 2019</a:t>
              </a:r>
            </a:p>
            <a:p>
              <a:endParaRPr lang="en-GB" sz="1467" dirty="0"/>
            </a:p>
            <a:p>
              <a:endParaRPr lang="en-GB" sz="1467" dirty="0"/>
            </a:p>
            <a:p>
              <a:endParaRPr lang="en-GB" sz="1467" dirty="0"/>
            </a:p>
            <a:p>
              <a:pPr marL="380990" indent="-380990">
                <a:buFont typeface="Arial" panose="020B0604020202020204" pitchFamily="34" charset="0"/>
                <a:buChar char="•"/>
              </a:pPr>
              <a:endParaRPr lang="en-GB" sz="1467" dirty="0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3F951A71-C26D-FF41-B6E7-B53A1D8EACEF}"/>
                </a:ext>
              </a:extLst>
            </p:cNvPr>
            <p:cNvSpPr/>
            <p:nvPr/>
          </p:nvSpPr>
          <p:spPr>
            <a:xfrm rot="10800000">
              <a:off x="3732326" y="4510678"/>
              <a:ext cx="3614691" cy="429432"/>
            </a:xfrm>
            <a:prstGeom prst="triangle">
              <a:avLst>
                <a:gd name="adj" fmla="val 50000"/>
              </a:avLst>
            </a:prstGeom>
            <a:solidFill>
              <a:srgbClr val="9411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sz="2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49999-641C-5646-A8F5-E5BEA1021644}"/>
                </a:ext>
              </a:extLst>
            </p:cNvPr>
            <p:cNvSpPr/>
            <p:nvPr/>
          </p:nvSpPr>
          <p:spPr>
            <a:xfrm rot="5400000">
              <a:off x="6110848" y="3247345"/>
              <a:ext cx="1717917" cy="605353"/>
            </a:xfrm>
            <a:prstGeom prst="rect">
              <a:avLst/>
            </a:prstGeom>
            <a:noFill/>
            <a:ln w="34925"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6B70A9-D1D4-1D43-A065-F79333DE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717" y="2903295"/>
              <a:ext cx="3255385" cy="1515368"/>
            </a:xfrm>
            <a:prstGeom prst="rect">
              <a:avLst/>
            </a:prstGeom>
          </p:spPr>
        </p:pic>
        <p:sp>
          <p:nvSpPr>
            <p:cNvPr id="34" name="Google Shape;1119;p55">
              <a:extLst>
                <a:ext uri="{FF2B5EF4-FFF2-40B4-BE49-F238E27FC236}">
                  <a16:creationId xmlns:a16="http://schemas.microsoft.com/office/drawing/2014/main" id="{B7B3D98D-BC25-B440-ADF5-47643AC26C0C}"/>
                </a:ext>
              </a:extLst>
            </p:cNvPr>
            <p:cNvSpPr txBox="1"/>
            <p:nvPr/>
          </p:nvSpPr>
          <p:spPr>
            <a:xfrm>
              <a:off x="1236758" y="2382542"/>
              <a:ext cx="1827606" cy="365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/>
            <a:lstStyle/>
            <a:p>
              <a:r>
                <a:rPr lang="en-GB" sz="1100" dirty="0"/>
                <a:t>468 new </a:t>
              </a:r>
              <a:r>
                <a:rPr lang="en-GB" sz="1100" dirty="0" err="1"/>
                <a:t>Superhosts</a:t>
              </a:r>
              <a:r>
                <a:rPr lang="en-GB" sz="1100" dirty="0"/>
                <a:t> in 2018</a:t>
              </a:r>
            </a:p>
            <a:p>
              <a:endParaRPr lang="en-GB" sz="1467" dirty="0"/>
            </a:p>
            <a:p>
              <a:endParaRPr lang="en-GB" sz="1467" dirty="0"/>
            </a:p>
            <a:p>
              <a:endParaRPr lang="en-GB" sz="1467" dirty="0"/>
            </a:p>
            <a:p>
              <a:pPr marL="380990" indent="-380990">
                <a:buFont typeface="Arial" panose="020B0604020202020204" pitchFamily="34" charset="0"/>
                <a:buChar char="•"/>
              </a:pPr>
              <a:endParaRPr lang="en-GB" sz="1467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CF170B9-24DE-9049-AC10-C24111F21596}"/>
                </a:ext>
              </a:extLst>
            </p:cNvPr>
            <p:cNvSpPr/>
            <p:nvPr/>
          </p:nvSpPr>
          <p:spPr>
            <a:xfrm rot="10800000">
              <a:off x="198314" y="4510677"/>
              <a:ext cx="3432788" cy="429432"/>
            </a:xfrm>
            <a:prstGeom prst="triangle">
              <a:avLst>
                <a:gd name="adj" fmla="val 50000"/>
              </a:avLst>
            </a:prstGeom>
            <a:solidFill>
              <a:srgbClr val="9411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sz="24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50E8F4-5ED1-704B-895B-518A317D5DC0}"/>
                </a:ext>
              </a:extLst>
            </p:cNvPr>
            <p:cNvSpPr/>
            <p:nvPr/>
          </p:nvSpPr>
          <p:spPr>
            <a:xfrm rot="5400000">
              <a:off x="2580543" y="3283938"/>
              <a:ext cx="1645201" cy="605353"/>
            </a:xfrm>
            <a:prstGeom prst="rect">
              <a:avLst/>
            </a:prstGeom>
            <a:noFill/>
            <a:ln w="34925"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281168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9639231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The Median Price change per Borough is (almost) zero! (exception Staten Island)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EE222-6E30-2F40-95DC-95D55AB0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3" y="2623907"/>
            <a:ext cx="3600086" cy="2388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42D04-DBF4-2347-B9BF-AAA7DB235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737" y="2589974"/>
            <a:ext cx="3350920" cy="2502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A3073-A24C-234B-B633-4D41CB6A8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3"/>
          <a:stretch/>
        </p:blipFill>
        <p:spPr>
          <a:xfrm>
            <a:off x="7623657" y="2623907"/>
            <a:ext cx="3350920" cy="26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3. Data Analysis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9639231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The same hold True for people who have been </a:t>
            </a:r>
            <a:r>
              <a:rPr lang="en-GB" sz="1867" b="1" dirty="0" err="1"/>
              <a:t>Superhosts</a:t>
            </a:r>
            <a:r>
              <a:rPr lang="en-GB" sz="1867" b="1" dirty="0"/>
              <a:t> from 3 consecutive years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58D8F-A464-7049-9EFF-4765096E5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461" y="2152392"/>
            <a:ext cx="5583367" cy="37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5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55B61-29DD-184A-BEA1-F2755F3CA2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336651" cy="8116218"/>
          </a:xfrm>
          <a:prstGeom prst="rect">
            <a:avLst/>
          </a:prstGeom>
        </p:spPr>
      </p:pic>
      <p:sp>
        <p:nvSpPr>
          <p:cNvPr id="5" name="Google Shape;953;p48">
            <a:extLst>
              <a:ext uri="{FF2B5EF4-FFF2-40B4-BE49-F238E27FC236}">
                <a16:creationId xmlns:a16="http://schemas.microsoft.com/office/drawing/2014/main" id="{9DAA816A-6CDF-F94E-B591-4EB043CA3FE1}"/>
              </a:ext>
            </a:extLst>
          </p:cNvPr>
          <p:cNvSpPr/>
          <p:nvPr/>
        </p:nvSpPr>
        <p:spPr>
          <a:xfrm>
            <a:off x="3187675" y="2620812"/>
            <a:ext cx="6064624" cy="1926340"/>
          </a:xfrm>
          <a:prstGeom prst="rect">
            <a:avLst/>
          </a:prstGeom>
          <a:noFill/>
          <a:ln w="19050">
            <a:solidFill>
              <a:srgbClr val="941100"/>
            </a:solidFill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287"/>
              <a:defRPr/>
            </a:pPr>
            <a:endParaRPr sz="1716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92;p55">
            <a:extLst>
              <a:ext uri="{FF2B5EF4-FFF2-40B4-BE49-F238E27FC236}">
                <a16:creationId xmlns:a16="http://schemas.microsoft.com/office/drawing/2014/main" id="{0253BAB1-DA61-F74A-A310-3FE9C80D8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39745" y="3429000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4. Discussion of Findings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92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4. Discussion of Findings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endParaRPr lang="en-GB" sz="1867" b="1" dirty="0"/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9;p55">
            <a:extLst>
              <a:ext uri="{FF2B5EF4-FFF2-40B4-BE49-F238E27FC236}">
                <a16:creationId xmlns:a16="http://schemas.microsoft.com/office/drawing/2014/main" id="{6B757FA1-E229-9D4C-97EE-FAD337791C03}"/>
              </a:ext>
            </a:extLst>
          </p:cNvPr>
          <p:cNvSpPr txBox="1"/>
          <p:nvPr/>
        </p:nvSpPr>
        <p:spPr>
          <a:xfrm>
            <a:off x="1221744" y="1750164"/>
            <a:ext cx="7694067" cy="3155051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dirty="0"/>
              <a:t>Based on our research approach, our finding is that </a:t>
            </a:r>
            <a:r>
              <a:rPr lang="en-GB" sz="1467" b="1" dirty="0"/>
              <a:t>the Median </a:t>
            </a:r>
            <a:r>
              <a:rPr lang="en-GB" sz="1467" b="1" dirty="0" err="1"/>
              <a:t>Superhost</a:t>
            </a:r>
            <a:r>
              <a:rPr lang="en-GB" sz="1467" b="1" dirty="0"/>
              <a:t> Rental is not increasing it’s price</a:t>
            </a:r>
            <a:r>
              <a:rPr lang="en-GB" sz="1467" dirty="0"/>
              <a:t> from year n (regular Host) to n+1 (</a:t>
            </a:r>
            <a:r>
              <a:rPr lang="en-GB" sz="1467" dirty="0" err="1"/>
              <a:t>Superhost</a:t>
            </a:r>
            <a:r>
              <a:rPr lang="en-GB" sz="1467" dirty="0"/>
              <a:t>).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dirty="0"/>
              <a:t>Based on the findings, the </a:t>
            </a:r>
            <a:r>
              <a:rPr lang="en-GB" sz="1467" b="1" dirty="0"/>
              <a:t>incentives of becoming a </a:t>
            </a:r>
            <a:r>
              <a:rPr lang="en-GB" sz="1467" b="1" dirty="0" err="1"/>
              <a:t>Superhost</a:t>
            </a:r>
            <a:r>
              <a:rPr lang="en-GB" sz="1467" b="1" dirty="0"/>
              <a:t> </a:t>
            </a:r>
            <a:r>
              <a:rPr lang="en-GB" sz="1467" dirty="0"/>
              <a:t>is </a:t>
            </a:r>
            <a:r>
              <a:rPr lang="en-GB" sz="1467" b="1" dirty="0"/>
              <a:t>charging more money per customer</a:t>
            </a:r>
            <a:r>
              <a:rPr lang="en-GB" sz="1467" dirty="0"/>
              <a:t>, but being on top of the search list, thus </a:t>
            </a:r>
            <a:r>
              <a:rPr lang="en-GB" sz="1467" b="1" dirty="0"/>
              <a:t>attracting more customers and make more money like that </a:t>
            </a:r>
            <a:r>
              <a:rPr lang="en-GB" sz="1467" dirty="0"/>
              <a:t>(Assumption)</a:t>
            </a:r>
          </a:p>
          <a:p>
            <a:endParaRPr lang="en-GB" sz="1467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67" dirty="0"/>
              <a:t>The </a:t>
            </a:r>
            <a:r>
              <a:rPr lang="en-GB" sz="1467" b="1" dirty="0"/>
              <a:t>competitiveness in the NYC rental market </a:t>
            </a:r>
            <a:r>
              <a:rPr lang="en-GB" sz="1467" dirty="0"/>
              <a:t>is so high that </a:t>
            </a:r>
            <a:r>
              <a:rPr lang="en-GB" sz="1467" dirty="0" err="1"/>
              <a:t>Superhost</a:t>
            </a:r>
            <a:r>
              <a:rPr lang="en-GB" sz="1467" dirty="0"/>
              <a:t> might loose customers by increasing their prices </a:t>
            </a:r>
            <a:r>
              <a:rPr lang="en-GB" sz="1467" b="1" dirty="0"/>
              <a:t>due to price inelasticity of the demand </a:t>
            </a:r>
            <a:r>
              <a:rPr lang="en-GB" sz="1467" dirty="0"/>
              <a:t>(Assumption)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u="sng" dirty="0"/>
              <a:t>Limitations</a:t>
            </a:r>
            <a:r>
              <a:rPr lang="en-GB" sz="1467" dirty="0"/>
              <a:t> of Findings:</a:t>
            </a:r>
          </a:p>
          <a:p>
            <a:endParaRPr lang="en-GB" sz="1467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GB" sz="1467" dirty="0"/>
              <a:t>Dataset was</a:t>
            </a:r>
            <a:r>
              <a:rPr lang="en-GB" sz="1467" b="1" dirty="0"/>
              <a:t> limited </a:t>
            </a:r>
            <a:r>
              <a:rPr lang="en-GB" sz="1467" dirty="0"/>
              <a:t>to </a:t>
            </a:r>
            <a:r>
              <a:rPr lang="en-GB" sz="1467" b="1" dirty="0"/>
              <a:t>943 listings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GB" sz="1467" dirty="0"/>
              <a:t>Findings are </a:t>
            </a:r>
            <a:r>
              <a:rPr lang="en-GB" sz="1467" b="1" dirty="0"/>
              <a:t>not universally applicable for the NYC market</a:t>
            </a:r>
            <a:r>
              <a:rPr lang="en-GB" sz="1467" dirty="0"/>
              <a:t>, but only for the years studied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GB" sz="1467" dirty="0"/>
              <a:t>Findings are thus also </a:t>
            </a:r>
            <a:r>
              <a:rPr lang="en-GB" sz="1467" b="1" dirty="0"/>
              <a:t>not universally applicable for the whole Airbnb market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</p:spTree>
    <p:extLst>
      <p:ext uri="{BB962C8B-B14F-4D97-AF65-F5344CB8AC3E}">
        <p14:creationId xmlns:p14="http://schemas.microsoft.com/office/powerpoint/2010/main" val="116458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4. Discussion of Findings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endParaRPr lang="en-GB" sz="1867" b="1" dirty="0"/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0CE41-3045-9042-B028-0E3FE0E93455}"/>
              </a:ext>
            </a:extLst>
          </p:cNvPr>
          <p:cNvGrpSpPr/>
          <p:nvPr/>
        </p:nvGrpSpPr>
        <p:grpSpPr>
          <a:xfrm>
            <a:off x="814794" y="2563906"/>
            <a:ext cx="10624172" cy="1936377"/>
            <a:chOff x="611095" y="1922929"/>
            <a:chExt cx="7968129" cy="1452283"/>
          </a:xfrm>
        </p:grpSpPr>
        <p:sp>
          <p:nvSpPr>
            <p:cNvPr id="8" name="Google Shape;1097;p55">
              <a:extLst>
                <a:ext uri="{FF2B5EF4-FFF2-40B4-BE49-F238E27FC236}">
                  <a16:creationId xmlns:a16="http://schemas.microsoft.com/office/drawing/2014/main" id="{46613DB6-D63B-0445-8750-5905EF501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942" y="2112569"/>
              <a:ext cx="6734734" cy="126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70000"/>
                </a:lnSpc>
                <a:buSzPts val="1000"/>
              </a:pPr>
              <a:r>
                <a:rPr lang="en-US" altLang="en-CH" sz="2133" i="1" strike="sngStrike" dirty="0">
                  <a:solidFill>
                    <a:schemeClr val="tx1"/>
                  </a:solidFill>
                  <a:sym typeface="Lato" panose="020F0502020204030203" pitchFamily="34" charset="77"/>
                </a:rPr>
                <a:t>H</a:t>
              </a:r>
              <a:r>
                <a:rPr lang="en-US" altLang="en-CH" sz="2133" i="1" strike="sngStrike" baseline="-25000" dirty="0">
                  <a:solidFill>
                    <a:schemeClr val="tx1"/>
                  </a:solidFill>
                  <a:sym typeface="Lato" panose="020F0502020204030203" pitchFamily="34" charset="77"/>
                </a:rPr>
                <a:t>1</a:t>
              </a:r>
              <a:r>
                <a:rPr lang="en-US" altLang="en-CH" sz="2133" i="1" strike="sngStrike" dirty="0">
                  <a:solidFill>
                    <a:schemeClr val="tx1"/>
                  </a:solidFill>
                  <a:sym typeface="Lato" panose="020F0502020204030203" pitchFamily="34" charset="77"/>
                </a:rPr>
                <a:t> = Hosts increase their price per night when becoming a </a:t>
              </a:r>
              <a:r>
                <a:rPr lang="en-US" altLang="en-CH" sz="2133" i="1" strike="sngStrike" dirty="0" err="1">
                  <a:solidFill>
                    <a:schemeClr val="tx1"/>
                  </a:solidFill>
                  <a:sym typeface="Lato" panose="020F0502020204030203" pitchFamily="34" charset="77"/>
                </a:rPr>
                <a:t>Superhost</a:t>
              </a:r>
              <a:endParaRPr lang="en-US" altLang="en-CH" sz="2133" i="1" strike="sngStrike" dirty="0">
                <a:solidFill>
                  <a:schemeClr val="tx1"/>
                </a:solidFill>
                <a:sym typeface="Lato" panose="020F0502020204030203" pitchFamily="34" charset="77"/>
              </a:endParaRPr>
            </a:p>
            <a:p>
              <a:pPr eaLnBrk="1" hangingPunct="1">
                <a:lnSpc>
                  <a:spcPct val="170000"/>
                </a:lnSpc>
                <a:buSzPts val="1000"/>
              </a:pPr>
              <a:r>
                <a:rPr lang="en-US" altLang="en-CH" sz="2133" i="1" dirty="0">
                  <a:solidFill>
                    <a:schemeClr val="tx1"/>
                  </a:solidFill>
                  <a:sym typeface="Lato" panose="020F0502020204030203" pitchFamily="34" charset="77"/>
                </a:rPr>
                <a:t>H</a:t>
              </a:r>
              <a:r>
                <a:rPr lang="en-US" altLang="en-CH" sz="2133" i="1" baseline="-25000" dirty="0">
                  <a:solidFill>
                    <a:schemeClr val="tx1"/>
                  </a:solidFill>
                  <a:sym typeface="Lato" panose="020F0502020204030203" pitchFamily="34" charset="77"/>
                </a:rPr>
                <a:t>0</a:t>
              </a:r>
              <a:r>
                <a:rPr lang="en-US" altLang="en-CH" sz="2133" i="1" dirty="0">
                  <a:solidFill>
                    <a:schemeClr val="tx1"/>
                  </a:solidFill>
                  <a:sym typeface="Lato" panose="020F0502020204030203" pitchFamily="34" charset="77"/>
                </a:rPr>
                <a:t> = Hosts don’t increase their price per night when becoming a </a:t>
              </a:r>
              <a:r>
                <a:rPr lang="en-US" altLang="en-CH" sz="2133" i="1" dirty="0" err="1">
                  <a:solidFill>
                    <a:schemeClr val="tx1"/>
                  </a:solidFill>
                  <a:sym typeface="Lato" panose="020F0502020204030203" pitchFamily="34" charset="77"/>
                </a:rPr>
                <a:t>Superhost</a:t>
              </a:r>
              <a:endParaRPr lang="en-CH" altLang="en-CH" sz="2133" i="1" dirty="0">
                <a:solidFill>
                  <a:schemeClr val="tx1"/>
                </a:solidFill>
                <a:sym typeface="Lato" panose="020F0502020204030203" pitchFamily="34" charset="77"/>
              </a:endParaRPr>
            </a:p>
            <a:p>
              <a:pPr eaLnBrk="1" hangingPunct="1">
                <a:lnSpc>
                  <a:spcPct val="170000"/>
                </a:lnSpc>
                <a:buSzPts val="1000"/>
              </a:pPr>
              <a:endParaRPr lang="en-CH" altLang="en-CH" sz="2000" i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835EDF-ABDC-534D-A386-312561C9A4BF}"/>
                </a:ext>
              </a:extLst>
            </p:cNvPr>
            <p:cNvSpPr/>
            <p:nvPr/>
          </p:nvSpPr>
          <p:spPr>
            <a:xfrm>
              <a:off x="611095" y="1922929"/>
              <a:ext cx="7968129" cy="12505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sz="2400" dirty="0"/>
            </a:p>
          </p:txBody>
        </p:sp>
      </p:grpSp>
      <p:sp>
        <p:nvSpPr>
          <p:cNvPr id="10" name="Google Shape;1097;p55">
            <a:extLst>
              <a:ext uri="{FF2B5EF4-FFF2-40B4-BE49-F238E27FC236}">
                <a16:creationId xmlns:a16="http://schemas.microsoft.com/office/drawing/2014/main" id="{DEFA045F-390E-AF4C-B7F8-EDCACE649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7" y="1493489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We can reject our Hypothesis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7DFF7E-3A71-9E45-9044-C93CE09861F4}"/>
              </a:ext>
            </a:extLst>
          </p:cNvPr>
          <p:cNvGrpSpPr/>
          <p:nvPr/>
        </p:nvGrpSpPr>
        <p:grpSpPr>
          <a:xfrm>
            <a:off x="1305859" y="3503555"/>
            <a:ext cx="480039" cy="412299"/>
            <a:chOff x="3479801" y="2357438"/>
            <a:chExt cx="736600" cy="738187"/>
          </a:xfrm>
        </p:grpSpPr>
        <p:sp>
          <p:nvSpPr>
            <p:cNvPr id="12" name="Google Shape;1968;p80">
              <a:extLst>
                <a:ext uri="{FF2B5EF4-FFF2-40B4-BE49-F238E27FC236}">
                  <a16:creationId xmlns:a16="http://schemas.microsoft.com/office/drawing/2014/main" id="{B685A866-553C-CB4D-B91B-9B37B2B09435}"/>
                </a:ext>
              </a:extLst>
            </p:cNvPr>
            <p:cNvSpPr/>
            <p:nvPr/>
          </p:nvSpPr>
          <p:spPr>
            <a:xfrm>
              <a:off x="3479801" y="2357438"/>
              <a:ext cx="736600" cy="738187"/>
            </a:xfrm>
            <a:prstGeom prst="ellipse">
              <a:avLst/>
            </a:prstGeom>
            <a:solidFill>
              <a:srgbClr val="941100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121900" tIns="60933" rIns="121900" bIns="60933" anchor="ctr"/>
            <a:lstStyle/>
            <a:p>
              <a:pPr algn="ctr">
                <a:buClr>
                  <a:srgbClr val="000000"/>
                </a:buClr>
                <a:buSzPts val="1350"/>
                <a:defRPr/>
              </a:pPr>
              <a:endParaRPr kern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969;p80">
              <a:extLst>
                <a:ext uri="{FF2B5EF4-FFF2-40B4-BE49-F238E27FC236}">
                  <a16:creationId xmlns:a16="http://schemas.microsoft.com/office/drawing/2014/main" id="{9DDD4B2B-F47E-D24C-95E7-29168EF71539}"/>
                </a:ext>
              </a:extLst>
            </p:cNvPr>
            <p:cNvSpPr/>
            <p:nvPr/>
          </p:nvSpPr>
          <p:spPr>
            <a:xfrm>
              <a:off x="3706812" y="2522539"/>
              <a:ext cx="282574" cy="406401"/>
            </a:xfrm>
            <a:custGeom>
              <a:avLst/>
              <a:gdLst/>
              <a:ahLst/>
              <a:cxnLst/>
              <a:rect l="l" t="t" r="r" b="b"/>
              <a:pathLst>
                <a:path w="213" h="306" extrusionOk="0">
                  <a:moveTo>
                    <a:pt x="172" y="194"/>
                  </a:moveTo>
                  <a:cubicBezTo>
                    <a:pt x="213" y="271"/>
                    <a:pt x="213" y="271"/>
                    <a:pt x="213" y="271"/>
                  </a:cubicBezTo>
                  <a:cubicBezTo>
                    <a:pt x="170" y="275"/>
                    <a:pt x="170" y="275"/>
                    <a:pt x="170" y="275"/>
                  </a:cubicBezTo>
                  <a:cubicBezTo>
                    <a:pt x="142" y="306"/>
                    <a:pt x="142" y="306"/>
                    <a:pt x="142" y="306"/>
                  </a:cubicBezTo>
                  <a:cubicBezTo>
                    <a:pt x="107" y="250"/>
                    <a:pt x="107" y="250"/>
                    <a:pt x="107" y="250"/>
                  </a:cubicBezTo>
                  <a:cubicBezTo>
                    <a:pt x="71" y="306"/>
                    <a:pt x="71" y="306"/>
                    <a:pt x="71" y="306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1" y="194"/>
                    <a:pt x="41" y="194"/>
                    <a:pt x="41" y="194"/>
                  </a:cubicBezTo>
                  <a:cubicBezTo>
                    <a:pt x="41" y="194"/>
                    <a:pt x="41" y="194"/>
                    <a:pt x="41" y="194"/>
                  </a:cubicBezTo>
                  <a:cubicBezTo>
                    <a:pt x="42" y="197"/>
                    <a:pt x="43" y="199"/>
                    <a:pt x="45" y="201"/>
                  </a:cubicBezTo>
                  <a:cubicBezTo>
                    <a:pt x="48" y="206"/>
                    <a:pt x="52" y="208"/>
                    <a:pt x="58" y="211"/>
                  </a:cubicBezTo>
                  <a:cubicBezTo>
                    <a:pt x="63" y="213"/>
                    <a:pt x="67" y="214"/>
                    <a:pt x="71" y="214"/>
                  </a:cubicBezTo>
                  <a:cubicBezTo>
                    <a:pt x="75" y="214"/>
                    <a:pt x="80" y="213"/>
                    <a:pt x="82" y="211"/>
                  </a:cubicBezTo>
                  <a:cubicBezTo>
                    <a:pt x="84" y="213"/>
                    <a:pt x="86" y="215"/>
                    <a:pt x="89" y="216"/>
                  </a:cubicBezTo>
                  <a:cubicBezTo>
                    <a:pt x="93" y="219"/>
                    <a:pt x="99" y="221"/>
                    <a:pt x="105" y="221"/>
                  </a:cubicBezTo>
                  <a:cubicBezTo>
                    <a:pt x="111" y="221"/>
                    <a:pt x="117" y="219"/>
                    <a:pt x="121" y="216"/>
                  </a:cubicBezTo>
                  <a:cubicBezTo>
                    <a:pt x="124" y="215"/>
                    <a:pt x="126" y="213"/>
                    <a:pt x="127" y="211"/>
                  </a:cubicBezTo>
                  <a:cubicBezTo>
                    <a:pt x="131" y="213"/>
                    <a:pt x="135" y="214"/>
                    <a:pt x="139" y="214"/>
                  </a:cubicBezTo>
                  <a:cubicBezTo>
                    <a:pt x="143" y="214"/>
                    <a:pt x="147" y="213"/>
                    <a:pt x="152" y="211"/>
                  </a:cubicBezTo>
                  <a:cubicBezTo>
                    <a:pt x="158" y="208"/>
                    <a:pt x="162" y="206"/>
                    <a:pt x="165" y="201"/>
                  </a:cubicBezTo>
                  <a:cubicBezTo>
                    <a:pt x="167" y="199"/>
                    <a:pt x="169" y="197"/>
                    <a:pt x="170" y="194"/>
                  </a:cubicBezTo>
                  <a:cubicBezTo>
                    <a:pt x="170" y="194"/>
                    <a:pt x="170" y="194"/>
                    <a:pt x="171" y="194"/>
                  </a:cubicBezTo>
                  <a:cubicBezTo>
                    <a:pt x="172" y="194"/>
                    <a:pt x="172" y="194"/>
                    <a:pt x="172" y="194"/>
                  </a:cubicBezTo>
                  <a:close/>
                  <a:moveTo>
                    <a:pt x="208" y="103"/>
                  </a:moveTo>
                  <a:cubicBezTo>
                    <a:pt x="208" y="107"/>
                    <a:pt x="208" y="111"/>
                    <a:pt x="206" y="113"/>
                  </a:cubicBezTo>
                  <a:cubicBezTo>
                    <a:pt x="204" y="118"/>
                    <a:pt x="179" y="117"/>
                    <a:pt x="174" y="117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78" y="119"/>
                    <a:pt x="202" y="127"/>
                    <a:pt x="202" y="131"/>
                  </a:cubicBezTo>
                  <a:cubicBezTo>
                    <a:pt x="203" y="135"/>
                    <a:pt x="202" y="138"/>
                    <a:pt x="200" y="143"/>
                  </a:cubicBezTo>
                  <a:cubicBezTo>
                    <a:pt x="197" y="152"/>
                    <a:pt x="190" y="154"/>
                    <a:pt x="186" y="154"/>
                  </a:cubicBezTo>
                  <a:cubicBezTo>
                    <a:pt x="184" y="154"/>
                    <a:pt x="165" y="143"/>
                    <a:pt x="164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66" y="145"/>
                    <a:pt x="186" y="162"/>
                    <a:pt x="184" y="166"/>
                  </a:cubicBezTo>
                  <a:cubicBezTo>
                    <a:pt x="183" y="170"/>
                    <a:pt x="181" y="173"/>
                    <a:pt x="178" y="176"/>
                  </a:cubicBezTo>
                  <a:cubicBezTo>
                    <a:pt x="174" y="180"/>
                    <a:pt x="170" y="182"/>
                    <a:pt x="165" y="182"/>
                  </a:cubicBezTo>
                  <a:cubicBezTo>
                    <a:pt x="163" y="182"/>
                    <a:pt x="147" y="164"/>
                    <a:pt x="144" y="161"/>
                  </a:cubicBezTo>
                  <a:cubicBezTo>
                    <a:pt x="144" y="161"/>
                    <a:pt x="144" y="161"/>
                    <a:pt x="144" y="161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6" y="165"/>
                    <a:pt x="156" y="188"/>
                    <a:pt x="154" y="192"/>
                  </a:cubicBezTo>
                  <a:cubicBezTo>
                    <a:pt x="152" y="194"/>
                    <a:pt x="149" y="197"/>
                    <a:pt x="145" y="198"/>
                  </a:cubicBezTo>
                  <a:cubicBezTo>
                    <a:pt x="142" y="200"/>
                    <a:pt x="139" y="200"/>
                    <a:pt x="136" y="200"/>
                  </a:cubicBezTo>
                  <a:cubicBezTo>
                    <a:pt x="130" y="200"/>
                    <a:pt x="121" y="176"/>
                    <a:pt x="119" y="172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9" y="176"/>
                    <a:pt x="120" y="201"/>
                    <a:pt x="116" y="203"/>
                  </a:cubicBezTo>
                  <a:cubicBezTo>
                    <a:pt x="113" y="206"/>
                    <a:pt x="109" y="206"/>
                    <a:pt x="105" y="206"/>
                  </a:cubicBezTo>
                  <a:cubicBezTo>
                    <a:pt x="101" y="206"/>
                    <a:pt x="97" y="206"/>
                    <a:pt x="95" y="203"/>
                  </a:cubicBezTo>
                  <a:cubicBezTo>
                    <a:pt x="90" y="201"/>
                    <a:pt x="92" y="176"/>
                    <a:pt x="92" y="172"/>
                  </a:cubicBezTo>
                  <a:cubicBezTo>
                    <a:pt x="92" y="171"/>
                    <a:pt x="92" y="171"/>
                    <a:pt x="92" y="171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89" y="176"/>
                    <a:pt x="80" y="200"/>
                    <a:pt x="74" y="200"/>
                  </a:cubicBezTo>
                  <a:cubicBezTo>
                    <a:pt x="72" y="200"/>
                    <a:pt x="69" y="200"/>
                    <a:pt x="65" y="198"/>
                  </a:cubicBezTo>
                  <a:cubicBezTo>
                    <a:pt x="61" y="197"/>
                    <a:pt x="59" y="194"/>
                    <a:pt x="57" y="192"/>
                  </a:cubicBezTo>
                  <a:cubicBezTo>
                    <a:pt x="54" y="188"/>
                    <a:pt x="65" y="165"/>
                    <a:pt x="66" y="162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3" y="164"/>
                    <a:pt x="47" y="182"/>
                    <a:pt x="45" y="182"/>
                  </a:cubicBezTo>
                  <a:cubicBezTo>
                    <a:pt x="41" y="182"/>
                    <a:pt x="36" y="180"/>
                    <a:pt x="32" y="176"/>
                  </a:cubicBezTo>
                  <a:cubicBezTo>
                    <a:pt x="29" y="173"/>
                    <a:pt x="27" y="170"/>
                    <a:pt x="27" y="166"/>
                  </a:cubicBezTo>
                  <a:cubicBezTo>
                    <a:pt x="25" y="162"/>
                    <a:pt x="44" y="145"/>
                    <a:pt x="46" y="142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5" y="143"/>
                    <a:pt x="26" y="154"/>
                    <a:pt x="24" y="154"/>
                  </a:cubicBezTo>
                  <a:cubicBezTo>
                    <a:pt x="20" y="154"/>
                    <a:pt x="14" y="152"/>
                    <a:pt x="10" y="143"/>
                  </a:cubicBezTo>
                  <a:cubicBezTo>
                    <a:pt x="8" y="138"/>
                    <a:pt x="8" y="135"/>
                    <a:pt x="8" y="131"/>
                  </a:cubicBezTo>
                  <a:cubicBezTo>
                    <a:pt x="8" y="127"/>
                    <a:pt x="32" y="119"/>
                    <a:pt x="36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2" y="117"/>
                    <a:pt x="7" y="118"/>
                    <a:pt x="5" y="113"/>
                  </a:cubicBezTo>
                  <a:cubicBezTo>
                    <a:pt x="2" y="111"/>
                    <a:pt x="2" y="107"/>
                    <a:pt x="2" y="103"/>
                  </a:cubicBezTo>
                  <a:cubicBezTo>
                    <a:pt x="2" y="99"/>
                    <a:pt x="2" y="95"/>
                    <a:pt x="5" y="92"/>
                  </a:cubicBezTo>
                  <a:cubicBezTo>
                    <a:pt x="7" y="88"/>
                    <a:pt x="32" y="90"/>
                    <a:pt x="36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2" y="88"/>
                    <a:pt x="8" y="79"/>
                    <a:pt x="8" y="74"/>
                  </a:cubicBezTo>
                  <a:cubicBezTo>
                    <a:pt x="8" y="71"/>
                    <a:pt x="8" y="67"/>
                    <a:pt x="10" y="63"/>
                  </a:cubicBezTo>
                  <a:cubicBezTo>
                    <a:pt x="14" y="54"/>
                    <a:pt x="20" y="52"/>
                    <a:pt x="24" y="52"/>
                  </a:cubicBezTo>
                  <a:cubicBezTo>
                    <a:pt x="26" y="52"/>
                    <a:pt x="45" y="63"/>
                    <a:pt x="46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4" y="61"/>
                    <a:pt x="25" y="44"/>
                    <a:pt x="27" y="39"/>
                  </a:cubicBezTo>
                  <a:cubicBezTo>
                    <a:pt x="27" y="36"/>
                    <a:pt x="29" y="33"/>
                    <a:pt x="32" y="30"/>
                  </a:cubicBezTo>
                  <a:cubicBezTo>
                    <a:pt x="36" y="26"/>
                    <a:pt x="41" y="24"/>
                    <a:pt x="45" y="24"/>
                  </a:cubicBezTo>
                  <a:cubicBezTo>
                    <a:pt x="47" y="24"/>
                    <a:pt x="63" y="41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5" y="41"/>
                    <a:pt x="54" y="18"/>
                    <a:pt x="57" y="14"/>
                  </a:cubicBezTo>
                  <a:cubicBezTo>
                    <a:pt x="59" y="11"/>
                    <a:pt x="61" y="10"/>
                    <a:pt x="65" y="8"/>
                  </a:cubicBezTo>
                  <a:cubicBezTo>
                    <a:pt x="69" y="7"/>
                    <a:pt x="72" y="6"/>
                    <a:pt x="74" y="6"/>
                  </a:cubicBezTo>
                  <a:cubicBezTo>
                    <a:pt x="80" y="6"/>
                    <a:pt x="89" y="30"/>
                    <a:pt x="91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0"/>
                    <a:pt x="90" y="5"/>
                    <a:pt x="95" y="2"/>
                  </a:cubicBezTo>
                  <a:cubicBezTo>
                    <a:pt x="97" y="0"/>
                    <a:pt x="101" y="0"/>
                    <a:pt x="105" y="0"/>
                  </a:cubicBezTo>
                  <a:cubicBezTo>
                    <a:pt x="109" y="0"/>
                    <a:pt x="113" y="0"/>
                    <a:pt x="116" y="2"/>
                  </a:cubicBezTo>
                  <a:cubicBezTo>
                    <a:pt x="120" y="5"/>
                    <a:pt x="119" y="30"/>
                    <a:pt x="119" y="34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21" y="30"/>
                    <a:pt x="130" y="6"/>
                    <a:pt x="136" y="6"/>
                  </a:cubicBezTo>
                  <a:cubicBezTo>
                    <a:pt x="139" y="6"/>
                    <a:pt x="142" y="7"/>
                    <a:pt x="145" y="8"/>
                  </a:cubicBezTo>
                  <a:cubicBezTo>
                    <a:pt x="149" y="10"/>
                    <a:pt x="152" y="11"/>
                    <a:pt x="154" y="14"/>
                  </a:cubicBezTo>
                  <a:cubicBezTo>
                    <a:pt x="156" y="18"/>
                    <a:pt x="146" y="41"/>
                    <a:pt x="144" y="44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7" y="41"/>
                    <a:pt x="163" y="24"/>
                    <a:pt x="165" y="24"/>
                  </a:cubicBezTo>
                  <a:cubicBezTo>
                    <a:pt x="170" y="24"/>
                    <a:pt x="174" y="26"/>
                    <a:pt x="178" y="30"/>
                  </a:cubicBezTo>
                  <a:cubicBezTo>
                    <a:pt x="181" y="33"/>
                    <a:pt x="183" y="36"/>
                    <a:pt x="184" y="39"/>
                  </a:cubicBezTo>
                  <a:cubicBezTo>
                    <a:pt x="186" y="44"/>
                    <a:pt x="166" y="61"/>
                    <a:pt x="163" y="63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5" y="63"/>
                    <a:pt x="184" y="52"/>
                    <a:pt x="186" y="52"/>
                  </a:cubicBezTo>
                  <a:cubicBezTo>
                    <a:pt x="190" y="52"/>
                    <a:pt x="197" y="54"/>
                    <a:pt x="200" y="63"/>
                  </a:cubicBezTo>
                  <a:cubicBezTo>
                    <a:pt x="202" y="67"/>
                    <a:pt x="203" y="71"/>
                    <a:pt x="202" y="74"/>
                  </a:cubicBezTo>
                  <a:cubicBezTo>
                    <a:pt x="202" y="79"/>
                    <a:pt x="178" y="88"/>
                    <a:pt x="174" y="89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9" y="90"/>
                    <a:pt x="204" y="88"/>
                    <a:pt x="206" y="92"/>
                  </a:cubicBezTo>
                  <a:cubicBezTo>
                    <a:pt x="208" y="95"/>
                    <a:pt x="208" y="99"/>
                    <a:pt x="208" y="103"/>
                  </a:cubicBezTo>
                  <a:close/>
                  <a:moveTo>
                    <a:pt x="172" y="103"/>
                  </a:moveTo>
                  <a:cubicBezTo>
                    <a:pt x="172" y="66"/>
                    <a:pt x="142" y="36"/>
                    <a:pt x="105" y="36"/>
                  </a:cubicBezTo>
                  <a:cubicBezTo>
                    <a:pt x="68" y="36"/>
                    <a:pt x="38" y="66"/>
                    <a:pt x="38" y="103"/>
                  </a:cubicBezTo>
                  <a:cubicBezTo>
                    <a:pt x="38" y="140"/>
                    <a:pt x="68" y="170"/>
                    <a:pt x="105" y="170"/>
                  </a:cubicBezTo>
                  <a:cubicBezTo>
                    <a:pt x="142" y="170"/>
                    <a:pt x="172" y="140"/>
                    <a:pt x="172" y="103"/>
                  </a:cubicBezTo>
                  <a:close/>
                  <a:moveTo>
                    <a:pt x="156" y="103"/>
                  </a:moveTo>
                  <a:cubicBezTo>
                    <a:pt x="156" y="74"/>
                    <a:pt x="134" y="51"/>
                    <a:pt x="105" y="51"/>
                  </a:cubicBezTo>
                  <a:cubicBezTo>
                    <a:pt x="77" y="51"/>
                    <a:pt x="53" y="74"/>
                    <a:pt x="53" y="103"/>
                  </a:cubicBezTo>
                  <a:cubicBezTo>
                    <a:pt x="53" y="131"/>
                    <a:pt x="77" y="154"/>
                    <a:pt x="105" y="154"/>
                  </a:cubicBezTo>
                  <a:cubicBezTo>
                    <a:pt x="134" y="154"/>
                    <a:pt x="156" y="131"/>
                    <a:pt x="1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lIns="121900" tIns="60933" rIns="121900" bIns="60933"/>
            <a:lstStyle/>
            <a:p>
              <a:pPr>
                <a:buClr>
                  <a:srgbClr val="000000"/>
                </a:buClr>
                <a:buSzPts val="1350"/>
                <a:defRPr/>
              </a:pPr>
              <a:endParaRPr ker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273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4. Discussion of Findings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290289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endParaRPr lang="en-GB" sz="1867" b="1" dirty="0"/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14" name="Google Shape;2335;p93">
            <a:extLst>
              <a:ext uri="{FF2B5EF4-FFF2-40B4-BE49-F238E27FC236}">
                <a16:creationId xmlns:a16="http://schemas.microsoft.com/office/drawing/2014/main" id="{F7B75B0F-4D70-1C4C-874C-D0A34C7B6338}"/>
              </a:ext>
            </a:extLst>
          </p:cNvPr>
          <p:cNvSpPr/>
          <p:nvPr/>
        </p:nvSpPr>
        <p:spPr>
          <a:xfrm rot="16200000">
            <a:off x="14315356" y="2346419"/>
            <a:ext cx="1284811" cy="554976"/>
          </a:xfrm>
          <a:prstGeom prst="roundRect">
            <a:avLst>
              <a:gd name="adj" fmla="val 4989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350"/>
              <a:defRPr/>
            </a:pPr>
            <a:endParaRPr ker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97;p55">
            <a:extLst>
              <a:ext uri="{FF2B5EF4-FFF2-40B4-BE49-F238E27FC236}">
                <a16:creationId xmlns:a16="http://schemas.microsoft.com/office/drawing/2014/main" id="{DEFA045F-390E-AF4C-B7F8-EDCACE649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7" y="1493489"/>
            <a:ext cx="5836903" cy="68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GB" sz="1867" b="1" dirty="0"/>
              <a:t>Lessons Learned</a:t>
            </a:r>
          </a:p>
          <a:p>
            <a:br>
              <a:rPr lang="en-GB" sz="1867" dirty="0"/>
            </a:br>
            <a:br>
              <a:rPr lang="en-GB" sz="1867" dirty="0"/>
            </a:br>
            <a:br>
              <a:rPr lang="en-GB" sz="1867" b="1" dirty="0"/>
            </a:b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8" name="Google Shape;1119;p55">
            <a:extLst>
              <a:ext uri="{FF2B5EF4-FFF2-40B4-BE49-F238E27FC236}">
                <a16:creationId xmlns:a16="http://schemas.microsoft.com/office/drawing/2014/main" id="{8FA9DA56-17E3-5248-921A-69764DEE3796}"/>
              </a:ext>
            </a:extLst>
          </p:cNvPr>
          <p:cNvSpPr txBox="1"/>
          <p:nvPr/>
        </p:nvSpPr>
        <p:spPr>
          <a:xfrm>
            <a:off x="1327761" y="2506894"/>
            <a:ext cx="7694067" cy="3155051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Don’t plan on doing things </a:t>
            </a:r>
            <a:r>
              <a:rPr lang="en-GB" sz="1467" dirty="0"/>
              <a:t>with the data </a:t>
            </a:r>
            <a:r>
              <a:rPr lang="en-GB" sz="1467" b="1" dirty="0"/>
              <a:t>without having the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Acquiring and cleaning up </a:t>
            </a:r>
            <a:r>
              <a:rPr lang="en-GB" sz="1467" dirty="0"/>
              <a:t>the data is </a:t>
            </a:r>
            <a:r>
              <a:rPr lang="en-GB" sz="1467" b="1" dirty="0"/>
              <a:t>50% of the job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dirty="0"/>
              <a:t>It is </a:t>
            </a:r>
            <a:r>
              <a:rPr lang="en-GB" sz="1467" b="1" dirty="0"/>
              <a:t>hard to decide which visualization to choose from </a:t>
            </a:r>
            <a:r>
              <a:rPr lang="en-GB" sz="1467" dirty="0"/>
              <a:t>(out of the 20 charts created)</a:t>
            </a:r>
          </a:p>
          <a:p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dirty="0"/>
              <a:t>A </a:t>
            </a:r>
            <a:r>
              <a:rPr lang="en-GB" sz="1467" b="1" dirty="0"/>
              <a:t>research questions has a lot of facets </a:t>
            </a:r>
            <a:r>
              <a:rPr lang="en-GB" sz="1467" dirty="0"/>
              <a:t>and it is </a:t>
            </a:r>
            <a:r>
              <a:rPr lang="en-GB" sz="1467" b="1" dirty="0"/>
              <a:t>important to disassemble the research question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It’s easy to loose track </a:t>
            </a:r>
            <a:r>
              <a:rPr lang="en-GB" sz="1467" dirty="0"/>
              <a:t>on the research question we wanted to answer</a:t>
            </a:r>
          </a:p>
          <a:p>
            <a:pPr lvl="1"/>
            <a:endParaRPr lang="en-GB" sz="1467" dirty="0"/>
          </a:p>
          <a:p>
            <a:pPr lvl="1"/>
            <a:endParaRPr lang="en-GB" sz="1467" dirty="0"/>
          </a:p>
          <a:p>
            <a:pPr lvl="1"/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endParaRPr lang="en-GB" sz="1467" b="1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</p:spTree>
    <p:extLst>
      <p:ext uri="{BB962C8B-B14F-4D97-AF65-F5344CB8AC3E}">
        <p14:creationId xmlns:p14="http://schemas.microsoft.com/office/powerpoint/2010/main" val="247045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2440" y="752853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Executive Summary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49" y="1471879"/>
            <a:ext cx="3797300" cy="2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Research Question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6" name="Google Shape;1097;p55">
            <a:extLst>
              <a:ext uri="{FF2B5EF4-FFF2-40B4-BE49-F238E27FC236}">
                <a16:creationId xmlns:a16="http://schemas.microsoft.com/office/drawing/2014/main" id="{D0072D6C-8944-3C47-94DE-4DEE07100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340" y="3822298"/>
            <a:ext cx="3797300" cy="2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Main Finding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7" name="Google Shape;1119;p55">
            <a:extLst>
              <a:ext uri="{FF2B5EF4-FFF2-40B4-BE49-F238E27FC236}">
                <a16:creationId xmlns:a16="http://schemas.microsoft.com/office/drawing/2014/main" id="{A5562B21-B0D3-3742-8139-882B838D26F5}"/>
              </a:ext>
            </a:extLst>
          </p:cNvPr>
          <p:cNvSpPr txBox="1"/>
          <p:nvPr/>
        </p:nvSpPr>
        <p:spPr>
          <a:xfrm>
            <a:off x="-507426" y="1985744"/>
            <a:ext cx="5776849" cy="145229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467" u="sng" dirty="0"/>
              <a:t>What?</a:t>
            </a:r>
          </a:p>
          <a:p>
            <a:pPr algn="ctr"/>
            <a:r>
              <a:rPr lang="en-GB" sz="1467" dirty="0"/>
              <a:t>Do hosts that change their status to </a:t>
            </a:r>
          </a:p>
          <a:p>
            <a:pPr algn="ctr"/>
            <a:r>
              <a:rPr lang="en-GB" sz="1467" dirty="0" err="1"/>
              <a:t>Superhosts</a:t>
            </a:r>
            <a:r>
              <a:rPr lang="en-GB" sz="1467" dirty="0"/>
              <a:t> charge more per night?</a:t>
            </a:r>
          </a:p>
          <a:p>
            <a:pPr algn="ctr"/>
            <a:endParaRPr lang="en-GB" sz="1467" dirty="0"/>
          </a:p>
          <a:p>
            <a:pPr algn="ctr"/>
            <a:r>
              <a:rPr lang="en-GB" sz="1467" u="sng" dirty="0"/>
              <a:t>Why?</a:t>
            </a:r>
          </a:p>
          <a:p>
            <a:pPr algn="ctr"/>
            <a:r>
              <a:rPr lang="en-GB" sz="1467" dirty="0" err="1"/>
              <a:t>Superhosts</a:t>
            </a:r>
            <a:r>
              <a:rPr lang="en-GB" sz="1467" dirty="0"/>
              <a:t> have greater duties </a:t>
            </a:r>
          </a:p>
          <a:p>
            <a:pPr algn="ctr"/>
            <a:r>
              <a:rPr lang="en-GB" sz="1467" dirty="0"/>
              <a:t>and could charge more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  <p:sp>
        <p:nvSpPr>
          <p:cNvPr id="8" name="Google Shape;1097;p55">
            <a:extLst>
              <a:ext uri="{FF2B5EF4-FFF2-40B4-BE49-F238E27FC236}">
                <a16:creationId xmlns:a16="http://schemas.microsoft.com/office/drawing/2014/main" id="{A42665CC-0E95-F842-87D5-A52735042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8337" y="1451124"/>
            <a:ext cx="3797300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Research Scope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9" name="Google Shape;1119;p55">
            <a:extLst>
              <a:ext uri="{FF2B5EF4-FFF2-40B4-BE49-F238E27FC236}">
                <a16:creationId xmlns:a16="http://schemas.microsoft.com/office/drawing/2014/main" id="{52F984A3-9697-7844-B99E-E359A46A0C0A}"/>
              </a:ext>
            </a:extLst>
          </p:cNvPr>
          <p:cNvSpPr txBox="1"/>
          <p:nvPr/>
        </p:nvSpPr>
        <p:spPr>
          <a:xfrm>
            <a:off x="3120538" y="2170150"/>
            <a:ext cx="5553348" cy="145229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467" u="sng" dirty="0"/>
              <a:t>On Location:</a:t>
            </a:r>
          </a:p>
          <a:p>
            <a:pPr algn="ctr"/>
            <a:r>
              <a:rPr lang="en-GB" sz="1467" dirty="0"/>
              <a:t>New York City</a:t>
            </a:r>
          </a:p>
          <a:p>
            <a:pPr algn="ctr"/>
            <a:endParaRPr lang="en-GB" sz="1467" dirty="0"/>
          </a:p>
          <a:p>
            <a:pPr algn="ctr"/>
            <a:r>
              <a:rPr lang="en-GB" sz="1467" u="sng" dirty="0"/>
              <a:t>On Time:</a:t>
            </a:r>
          </a:p>
          <a:p>
            <a:pPr algn="ctr"/>
            <a:r>
              <a:rPr lang="en-GB" sz="1467" dirty="0"/>
              <a:t>March 2017 – March 2020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75B93-759B-484C-964A-D07A2AEEB025}"/>
              </a:ext>
            </a:extLst>
          </p:cNvPr>
          <p:cNvSpPr/>
          <p:nvPr/>
        </p:nvSpPr>
        <p:spPr>
          <a:xfrm>
            <a:off x="763436" y="1400857"/>
            <a:ext cx="3235127" cy="2253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8A68A-06E0-FC44-B750-7BB686A18D8A}"/>
              </a:ext>
            </a:extLst>
          </p:cNvPr>
          <p:cNvSpPr/>
          <p:nvPr/>
        </p:nvSpPr>
        <p:spPr>
          <a:xfrm>
            <a:off x="4279649" y="1400857"/>
            <a:ext cx="3235127" cy="227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8DE0E4-1298-0E4F-A94F-51BA12C81954}"/>
              </a:ext>
            </a:extLst>
          </p:cNvPr>
          <p:cNvSpPr/>
          <p:nvPr/>
        </p:nvSpPr>
        <p:spPr>
          <a:xfrm>
            <a:off x="7795860" y="1387946"/>
            <a:ext cx="3235127" cy="2286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3" name="Google Shape;1097;p55">
            <a:extLst>
              <a:ext uri="{FF2B5EF4-FFF2-40B4-BE49-F238E27FC236}">
                <a16:creationId xmlns:a16="http://schemas.microsoft.com/office/drawing/2014/main" id="{6BCFDA3C-2A49-8B40-A98C-48BF2602E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634" y="1449336"/>
            <a:ext cx="3797300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Hypothesis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BBD8C9-154B-7048-ABF1-5E871BB87E58}"/>
              </a:ext>
            </a:extLst>
          </p:cNvPr>
          <p:cNvSpPr/>
          <p:nvPr/>
        </p:nvSpPr>
        <p:spPr>
          <a:xfrm>
            <a:off x="6365423" y="2009719"/>
            <a:ext cx="6096000" cy="15843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H</a:t>
            </a:r>
            <a:r>
              <a:rPr lang="en-US" altLang="en-CH" sz="1470" baseline="-25000" dirty="0">
                <a:sym typeface="Lato" panose="020F0502020204030203" pitchFamily="34" charset="77"/>
              </a:rPr>
              <a:t>1</a:t>
            </a:r>
            <a:r>
              <a:rPr lang="en-US" altLang="en-CH" sz="1470" dirty="0">
                <a:sym typeface="Lato" panose="020F0502020204030203" pitchFamily="34" charset="77"/>
              </a:rPr>
              <a:t> = Hosts increase their price when </a:t>
            </a: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 becoming a </a:t>
            </a:r>
            <a:r>
              <a:rPr lang="en-US" altLang="en-CH" sz="1470" dirty="0" err="1">
                <a:sym typeface="Lato" panose="020F0502020204030203" pitchFamily="34" charset="77"/>
              </a:rPr>
              <a:t>Superhost</a:t>
            </a:r>
            <a:endParaRPr lang="en-US" altLang="en-CH" sz="1470" dirty="0">
              <a:sym typeface="Lato" panose="020F0502020204030203" pitchFamily="34" charset="77"/>
            </a:endParaRP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H</a:t>
            </a:r>
            <a:r>
              <a:rPr lang="en-US" altLang="en-CH" sz="1470" baseline="-25000" dirty="0">
                <a:sym typeface="Lato" panose="020F0502020204030203" pitchFamily="34" charset="77"/>
              </a:rPr>
              <a:t>0</a:t>
            </a:r>
            <a:r>
              <a:rPr lang="en-US" altLang="en-CH" sz="1470" dirty="0">
                <a:sym typeface="Lato" panose="020F0502020204030203" pitchFamily="34" charset="77"/>
              </a:rPr>
              <a:t> = Hosts don’t increase their price </a:t>
            </a: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  when becoming a </a:t>
            </a:r>
            <a:r>
              <a:rPr lang="en-US" altLang="en-CH" sz="1470" dirty="0" err="1">
                <a:sym typeface="Lato" panose="020F0502020204030203" pitchFamily="34" charset="77"/>
              </a:rPr>
              <a:t>Superhost</a:t>
            </a:r>
            <a:endParaRPr lang="en-CH" altLang="en-CH" sz="1470" dirty="0">
              <a:sym typeface="Lato" panose="020F050202020403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96718C-A847-A54C-B71C-33800E7105ED}"/>
              </a:ext>
            </a:extLst>
          </p:cNvPr>
          <p:cNvSpPr/>
          <p:nvPr/>
        </p:nvSpPr>
        <p:spPr>
          <a:xfrm>
            <a:off x="763436" y="3722081"/>
            <a:ext cx="3235127" cy="2253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6" name="Google Shape;1119;p55">
            <a:extLst>
              <a:ext uri="{FF2B5EF4-FFF2-40B4-BE49-F238E27FC236}">
                <a16:creationId xmlns:a16="http://schemas.microsoft.com/office/drawing/2014/main" id="{874F653E-6A98-5E48-B255-B862E4401DF2}"/>
              </a:ext>
            </a:extLst>
          </p:cNvPr>
          <p:cNvSpPr txBox="1"/>
          <p:nvPr/>
        </p:nvSpPr>
        <p:spPr>
          <a:xfrm>
            <a:off x="-395675" y="4410527"/>
            <a:ext cx="5553348" cy="145229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algn="ctr"/>
            <a:r>
              <a:rPr lang="en-GB" sz="1467" dirty="0"/>
              <a:t>Converting from Host to </a:t>
            </a:r>
            <a:r>
              <a:rPr lang="en-GB" sz="1467" dirty="0" err="1"/>
              <a:t>Superhost</a:t>
            </a:r>
            <a:r>
              <a:rPr lang="en-GB" sz="1467" dirty="0"/>
              <a:t>, </a:t>
            </a:r>
          </a:p>
          <a:p>
            <a:pPr algn="ctr"/>
            <a:r>
              <a:rPr lang="en-GB" sz="1467" dirty="0"/>
              <a:t>the price does not increase</a:t>
            </a:r>
          </a:p>
          <a:p>
            <a:pPr algn="ctr"/>
            <a:endParaRPr lang="en-GB" sz="1467" dirty="0"/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00" strike="sngStrike" dirty="0">
                <a:sym typeface="Lato" panose="020F0502020204030203" pitchFamily="34" charset="77"/>
              </a:rPr>
              <a:t>H</a:t>
            </a:r>
            <a:r>
              <a:rPr lang="en-US" altLang="en-CH" sz="1400" strike="sngStrike" baseline="-25000" dirty="0">
                <a:sym typeface="Lato" panose="020F0502020204030203" pitchFamily="34" charset="77"/>
              </a:rPr>
              <a:t>1</a:t>
            </a:r>
            <a:r>
              <a:rPr lang="en-US" altLang="en-CH" sz="1400" strike="sngStrike" dirty="0">
                <a:sym typeface="Lato" panose="020F0502020204030203" pitchFamily="34" charset="77"/>
              </a:rPr>
              <a:t> = Hosts increase their price when </a:t>
            </a: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00" strike="sngStrike" dirty="0">
                <a:sym typeface="Lato" panose="020F0502020204030203" pitchFamily="34" charset="77"/>
              </a:rPr>
              <a:t> becoming a </a:t>
            </a:r>
            <a:r>
              <a:rPr lang="en-US" altLang="en-CH" sz="1400" strike="sngStrike" dirty="0" err="1">
                <a:sym typeface="Lato" panose="020F0502020204030203" pitchFamily="34" charset="77"/>
              </a:rPr>
              <a:t>Superhost</a:t>
            </a:r>
            <a:endParaRPr lang="en-US" altLang="en-CH" sz="1400" strike="sngStrike" dirty="0">
              <a:sym typeface="Lato" panose="020F0502020204030203" pitchFamily="34" charset="77"/>
            </a:endParaRPr>
          </a:p>
          <a:p>
            <a:pPr algn="ctr"/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A3952A-7163-6946-B4C5-865A49E4BAE6}"/>
              </a:ext>
            </a:extLst>
          </p:cNvPr>
          <p:cNvSpPr/>
          <p:nvPr/>
        </p:nvSpPr>
        <p:spPr>
          <a:xfrm>
            <a:off x="4279649" y="3741570"/>
            <a:ext cx="3235127" cy="2253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8" name="Google Shape;1097;p55">
            <a:extLst>
              <a:ext uri="{FF2B5EF4-FFF2-40B4-BE49-F238E27FC236}">
                <a16:creationId xmlns:a16="http://schemas.microsoft.com/office/drawing/2014/main" id="{4E12A9B0-4C81-A64F-ABFF-30EBCB5BA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1640" y="3842503"/>
            <a:ext cx="3797300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Finding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0A63CE-8A6D-EE41-AC37-9FC287032112}"/>
              </a:ext>
            </a:extLst>
          </p:cNvPr>
          <p:cNvSpPr/>
          <p:nvPr/>
        </p:nvSpPr>
        <p:spPr>
          <a:xfrm>
            <a:off x="2893060" y="4371646"/>
            <a:ext cx="6096000" cy="11997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Hosts of </a:t>
            </a:r>
            <a:r>
              <a:rPr lang="en-US" altLang="en-CH" sz="1470" b="1" dirty="0">
                <a:sym typeface="Lato" panose="020F0502020204030203" pitchFamily="34" charset="77"/>
              </a:rPr>
              <a:t>943 listings changed </a:t>
            </a: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b="1" dirty="0">
                <a:sym typeface="Lato" panose="020F0502020204030203" pitchFamily="34" charset="77"/>
              </a:rPr>
              <a:t>their status </a:t>
            </a:r>
            <a:r>
              <a:rPr lang="en-US" altLang="en-CH" sz="1470" dirty="0">
                <a:sym typeface="Lato" panose="020F0502020204030203" pitchFamily="34" charset="77"/>
              </a:rPr>
              <a:t>from host to </a:t>
            </a:r>
            <a:r>
              <a:rPr lang="en-US" altLang="en-CH" sz="1470" dirty="0" err="1">
                <a:sym typeface="Lato" panose="020F0502020204030203" pitchFamily="34" charset="77"/>
              </a:rPr>
              <a:t>Superhost</a:t>
            </a:r>
            <a:endParaRPr lang="en-US" altLang="en-CH" sz="1470" dirty="0">
              <a:sym typeface="Lato" panose="020F0502020204030203" pitchFamily="34" charset="77"/>
            </a:endParaRP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between 2017 and 2020 </a:t>
            </a:r>
            <a:endParaRPr lang="en-CH" altLang="en-CH" sz="1470" dirty="0">
              <a:sym typeface="Lato" panose="020F0502020204030203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67D268-6F2C-1C48-9B32-97E87983C858}"/>
              </a:ext>
            </a:extLst>
          </p:cNvPr>
          <p:cNvSpPr/>
          <p:nvPr/>
        </p:nvSpPr>
        <p:spPr>
          <a:xfrm>
            <a:off x="7795860" y="3735549"/>
            <a:ext cx="3235127" cy="2253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EB5F8F-8B81-514A-990B-5EED2DA11D48}"/>
              </a:ext>
            </a:extLst>
          </p:cNvPr>
          <p:cNvSpPr/>
          <p:nvPr/>
        </p:nvSpPr>
        <p:spPr>
          <a:xfrm>
            <a:off x="6365423" y="4312178"/>
            <a:ext cx="6096000" cy="11997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The median </a:t>
            </a:r>
            <a:r>
              <a:rPr lang="en-US" altLang="en-CH" sz="1470" dirty="0" err="1">
                <a:sym typeface="Lato" panose="020F0502020204030203" pitchFamily="34" charset="77"/>
              </a:rPr>
              <a:t>Superhost</a:t>
            </a:r>
            <a:r>
              <a:rPr lang="en-US" altLang="en-CH" sz="1470" dirty="0">
                <a:sym typeface="Lato" panose="020F0502020204030203" pitchFamily="34" charset="77"/>
              </a:rPr>
              <a:t> </a:t>
            </a: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charges the most in Manhattan </a:t>
            </a:r>
          </a:p>
          <a:p>
            <a:pPr algn="ctr">
              <a:lnSpc>
                <a:spcPct val="170000"/>
              </a:lnSpc>
              <a:buSzPts val="1000"/>
            </a:pPr>
            <a:r>
              <a:rPr lang="en-US" altLang="en-CH" sz="1470" dirty="0">
                <a:sym typeface="Lato" panose="020F0502020204030203" pitchFamily="34" charset="77"/>
              </a:rPr>
              <a:t>and Brooklyn</a:t>
            </a:r>
            <a:endParaRPr lang="en-CH" altLang="en-CH" sz="1470" dirty="0">
              <a:sym typeface="Lato" panose="020F0502020204030203" pitchFamily="34" charset="77"/>
            </a:endParaRPr>
          </a:p>
        </p:txBody>
      </p:sp>
      <p:sp>
        <p:nvSpPr>
          <p:cNvPr id="32" name="Google Shape;1097;p55">
            <a:extLst>
              <a:ext uri="{FF2B5EF4-FFF2-40B4-BE49-F238E27FC236}">
                <a16:creationId xmlns:a16="http://schemas.microsoft.com/office/drawing/2014/main" id="{A308BF1E-AC4B-654C-8451-EC2A4799E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9493" y="3861530"/>
            <a:ext cx="3797300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Finding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6213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53;p48">
            <a:extLst>
              <a:ext uri="{FF2B5EF4-FFF2-40B4-BE49-F238E27FC236}">
                <a16:creationId xmlns:a16="http://schemas.microsoft.com/office/drawing/2014/main" id="{27958DE6-CFCE-F143-B8A7-BA8FC7F9AB81}"/>
              </a:ext>
            </a:extLst>
          </p:cNvPr>
          <p:cNvSpPr/>
          <p:nvPr/>
        </p:nvSpPr>
        <p:spPr>
          <a:xfrm>
            <a:off x="3063688" y="2253060"/>
            <a:ext cx="6064624" cy="2589568"/>
          </a:xfrm>
          <a:prstGeom prst="rect">
            <a:avLst/>
          </a:prstGeom>
          <a:solidFill>
            <a:srgbClr val="941100">
              <a:alpha val="89410"/>
            </a:srgbClr>
          </a:solidFill>
          <a:ln>
            <a:noFill/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287"/>
              <a:defRPr/>
            </a:pPr>
            <a:endParaRPr sz="1716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4C877-3E48-6041-A5D4-E6BC4F432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70000"/>
          </a:blip>
          <a:srcRect t="15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EDF191-D1D9-9543-AE4C-BD81B3FBEEDF}"/>
              </a:ext>
            </a:extLst>
          </p:cNvPr>
          <p:cNvSpPr/>
          <p:nvPr/>
        </p:nvSpPr>
        <p:spPr>
          <a:xfrm>
            <a:off x="1075766" y="5934635"/>
            <a:ext cx="10040469" cy="92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sz="2400" dirty="0"/>
          </a:p>
        </p:txBody>
      </p:sp>
      <p:grpSp>
        <p:nvGrpSpPr>
          <p:cNvPr id="31747" name="Google Shape;954;p48">
            <a:extLst>
              <a:ext uri="{FF2B5EF4-FFF2-40B4-BE49-F238E27FC236}">
                <a16:creationId xmlns:a16="http://schemas.microsoft.com/office/drawing/2014/main" id="{94CF7BF2-3CA2-E747-B7B6-0DDCA6B69955}"/>
              </a:ext>
            </a:extLst>
          </p:cNvPr>
          <p:cNvGrpSpPr>
            <a:grpSpLocks/>
          </p:cNvGrpSpPr>
          <p:nvPr/>
        </p:nvGrpSpPr>
        <p:grpSpPr bwMode="auto">
          <a:xfrm>
            <a:off x="3350653" y="2933170"/>
            <a:ext cx="5490695" cy="1648164"/>
            <a:chOff x="594362" y="2098037"/>
            <a:chExt cx="3506188" cy="1521256"/>
          </a:xfrm>
        </p:grpSpPr>
        <p:sp>
          <p:nvSpPr>
            <p:cNvPr id="31749" name="Google Shape;956;p48">
              <a:extLst>
                <a:ext uri="{FF2B5EF4-FFF2-40B4-BE49-F238E27FC236}">
                  <a16:creationId xmlns:a16="http://schemas.microsoft.com/office/drawing/2014/main" id="{62BCB6A4-4669-7E41-9C73-871B92F9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253" y="3107793"/>
              <a:ext cx="3336900" cy="51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buSzPts val="900"/>
              </a:pPr>
              <a:endParaRPr lang="en-CH" altLang="en-CH" sz="1200" dirty="0">
                <a:solidFill>
                  <a:srgbClr val="FFFFFF"/>
                </a:solidFill>
                <a:latin typeface="Source Sans Pro Light" panose="020F0302020204030204" pitchFamily="34" charset="0"/>
                <a:ea typeface="Source Sans Pro Light" panose="020F0302020204030204" pitchFamily="34" charset="0"/>
                <a:cs typeface="Source Sans Pro Light" panose="020F0302020204030204" pitchFamily="34" charset="0"/>
                <a:sym typeface="Source Sans Pro Light" panose="020F0302020204030204" pitchFamily="34" charset="0"/>
              </a:endParaRPr>
            </a:p>
          </p:txBody>
        </p:sp>
        <p:sp>
          <p:nvSpPr>
            <p:cNvPr id="31750" name="Google Shape;957;p48">
              <a:extLst>
                <a:ext uri="{FF2B5EF4-FFF2-40B4-BE49-F238E27FC236}">
                  <a16:creationId xmlns:a16="http://schemas.microsoft.com/office/drawing/2014/main" id="{4C724EAE-0308-A04E-BBB6-4C7DB440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2" y="2098037"/>
              <a:ext cx="3506188" cy="91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13000"/>
                </a:lnSpc>
                <a:buSzPts val="2600"/>
              </a:pPr>
              <a:r>
                <a:rPr lang="de-CH" altLang="en-CH" sz="3467" dirty="0" err="1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Thank</a:t>
              </a:r>
              <a:r>
                <a:rPr lang="de-CH" altLang="en-CH" sz="3467" dirty="0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 </a:t>
              </a:r>
              <a:r>
                <a:rPr lang="de-CH" altLang="en-CH" sz="3467" dirty="0" err="1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you</a:t>
              </a:r>
              <a:r>
                <a:rPr lang="de-CH" altLang="en-CH" sz="3467" dirty="0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!!!</a:t>
              </a:r>
            </a:p>
            <a:p>
              <a:pPr algn="ctr" eaLnBrk="1" hangingPunct="1">
                <a:lnSpc>
                  <a:spcPct val="113000"/>
                </a:lnSpc>
                <a:buSzPts val="2600"/>
              </a:pPr>
              <a:r>
                <a:rPr lang="de-CH" altLang="en-CH" sz="3467" dirty="0" err="1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Questions</a:t>
              </a:r>
              <a:r>
                <a:rPr lang="de-CH" altLang="en-CH" sz="3467" dirty="0">
                  <a:solidFill>
                    <a:schemeClr val="bg1"/>
                  </a:solidFill>
                  <a:latin typeface="Lato Black" panose="020F0A02020204030203" pitchFamily="34" charset="77"/>
                  <a:sym typeface="Lato Black" panose="020F0A02020204030203" pitchFamily="34" charset="77"/>
                </a:rPr>
                <a:t>?</a:t>
              </a:r>
            </a:p>
            <a:p>
              <a:pPr eaLnBrk="1" hangingPunct="1">
                <a:lnSpc>
                  <a:spcPct val="113000"/>
                </a:lnSpc>
                <a:buSzPts val="2600"/>
              </a:pPr>
              <a:endParaRPr lang="en-CH" altLang="en-CH" sz="1867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38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0E5EF-00EE-BC4D-B269-430DD4357A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953;p48">
            <a:extLst>
              <a:ext uri="{FF2B5EF4-FFF2-40B4-BE49-F238E27FC236}">
                <a16:creationId xmlns:a16="http://schemas.microsoft.com/office/drawing/2014/main" id="{9DAA816A-6CDF-F94E-B591-4EB043CA3FE1}"/>
              </a:ext>
            </a:extLst>
          </p:cNvPr>
          <p:cNvSpPr/>
          <p:nvPr/>
        </p:nvSpPr>
        <p:spPr>
          <a:xfrm>
            <a:off x="3187675" y="2465830"/>
            <a:ext cx="6064624" cy="1926340"/>
          </a:xfrm>
          <a:prstGeom prst="rect">
            <a:avLst/>
          </a:prstGeom>
          <a:noFill/>
          <a:ln w="19050">
            <a:solidFill>
              <a:srgbClr val="941100"/>
            </a:solidFill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287"/>
              <a:defRPr/>
            </a:pPr>
            <a:endParaRPr sz="1716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92;p55">
            <a:extLst>
              <a:ext uri="{FF2B5EF4-FFF2-40B4-BE49-F238E27FC236}">
                <a16:creationId xmlns:a16="http://schemas.microsoft.com/office/drawing/2014/main" id="{0253BAB1-DA61-F74A-A310-3FE9C80D8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51190" y="3189440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1. Project Overview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656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1. Project Overview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cxnSp>
        <p:nvCxnSpPr>
          <p:cNvPr id="1094" name="Google Shape;1094;p55">
            <a:extLst>
              <a:ext uri="{FF2B5EF4-FFF2-40B4-BE49-F238E27FC236}">
                <a16:creationId xmlns:a16="http://schemas.microsoft.com/office/drawing/2014/main" id="{D0AC4306-2331-814B-92B0-562A8482C316}"/>
              </a:ext>
            </a:extLst>
          </p:cNvPr>
          <p:cNvCxnSpPr>
            <a:cxnSpLocks/>
          </p:cNvCxnSpPr>
          <p:nvPr/>
        </p:nvCxnSpPr>
        <p:spPr>
          <a:xfrm>
            <a:off x="5235391" y="2444315"/>
            <a:ext cx="0" cy="245968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9" name="Google Shape;1119;p55">
            <a:extLst>
              <a:ext uri="{FF2B5EF4-FFF2-40B4-BE49-F238E27FC236}">
                <a16:creationId xmlns:a16="http://schemas.microsoft.com/office/drawing/2014/main" id="{50D9F40E-B61F-924C-B5FC-ECB400ADF54F}"/>
              </a:ext>
            </a:extLst>
          </p:cNvPr>
          <p:cNvSpPr txBox="1"/>
          <p:nvPr/>
        </p:nvSpPr>
        <p:spPr>
          <a:xfrm>
            <a:off x="6227348" y="2760642"/>
            <a:ext cx="5153948" cy="302407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dirty="0"/>
              <a:t>From 2017 to 2020</a:t>
            </a:r>
            <a:r>
              <a:rPr lang="en-GB" sz="1467" b="1" dirty="0"/>
              <a:t>, did Airbnb </a:t>
            </a:r>
            <a:r>
              <a:rPr lang="en-GB" sz="1467" b="1" dirty="0" err="1"/>
              <a:t>Superhosts</a:t>
            </a:r>
            <a:r>
              <a:rPr lang="en-GB" sz="1467" b="1" dirty="0"/>
              <a:t> charge more</a:t>
            </a:r>
            <a:r>
              <a:rPr lang="en-GB" sz="1467" dirty="0"/>
              <a:t> per night than a regular Airbnb hosts in the NYC 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Which borough </a:t>
            </a:r>
            <a:r>
              <a:rPr lang="en-GB" sz="1467" dirty="0"/>
              <a:t>in NYC would be </a:t>
            </a:r>
            <a:r>
              <a:rPr lang="en-GB" sz="1467" b="1" dirty="0"/>
              <a:t>ideal to own </a:t>
            </a:r>
            <a:r>
              <a:rPr lang="en-GB" sz="1467" dirty="0"/>
              <a:t>an Airbnb rental?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dirty="0"/>
              <a:t>What is the </a:t>
            </a:r>
            <a:r>
              <a:rPr lang="en-GB" sz="1467" b="1" dirty="0"/>
              <a:t>price discrepancy </a:t>
            </a:r>
            <a:r>
              <a:rPr lang="en-GB" sz="1467" dirty="0"/>
              <a:t>per night between </a:t>
            </a:r>
            <a:r>
              <a:rPr lang="en-GB" sz="1467" b="1" dirty="0"/>
              <a:t>hosts &amp; </a:t>
            </a:r>
            <a:r>
              <a:rPr lang="en-GB" sz="1467" b="1" dirty="0" err="1"/>
              <a:t>Superhosts</a:t>
            </a:r>
            <a:r>
              <a:rPr lang="en-GB" sz="1467" dirty="0"/>
              <a:t>?</a:t>
            </a:r>
          </a:p>
          <a:p>
            <a:endParaRPr lang="en-GB" sz="1467" dirty="0"/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1097;p55">
            <a:extLst>
              <a:ext uri="{FF2B5EF4-FFF2-40B4-BE49-F238E27FC236}">
                <a16:creationId xmlns:a16="http://schemas.microsoft.com/office/drawing/2014/main" id="{BFC6D3B5-9DFC-AC47-A275-7DAE6A714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348" y="1811601"/>
            <a:ext cx="3797300" cy="2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What were our main Questions?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4" y="1811601"/>
            <a:ext cx="3797300" cy="2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What was our Motivation?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9" name="Google Shape;1119;p55">
            <a:extLst>
              <a:ext uri="{FF2B5EF4-FFF2-40B4-BE49-F238E27FC236}">
                <a16:creationId xmlns:a16="http://schemas.microsoft.com/office/drawing/2014/main" id="{8F095410-8984-D543-A121-12714115328F}"/>
              </a:ext>
            </a:extLst>
          </p:cNvPr>
          <p:cNvSpPr txBox="1"/>
          <p:nvPr/>
        </p:nvSpPr>
        <p:spPr>
          <a:xfrm>
            <a:off x="784293" y="3122754"/>
            <a:ext cx="5153948" cy="145229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Interest because of exposure</a:t>
            </a:r>
            <a:r>
              <a:rPr lang="en-GB" sz="1467" dirty="0"/>
              <a:t> to Airbnb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Interest </a:t>
            </a:r>
            <a:r>
              <a:rPr lang="en-GB" sz="1467" dirty="0"/>
              <a:t>in the </a:t>
            </a:r>
            <a:r>
              <a:rPr lang="en-GB" sz="1467" dirty="0" err="1"/>
              <a:t>Superhost</a:t>
            </a:r>
            <a:r>
              <a:rPr lang="en-GB" sz="1467" dirty="0"/>
              <a:t> status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467" b="1" dirty="0"/>
              <a:t>New York </a:t>
            </a:r>
            <a:r>
              <a:rPr lang="en-GB" sz="1467" dirty="0"/>
              <a:t>is the </a:t>
            </a:r>
            <a:r>
              <a:rPr lang="en-GB" sz="1467" b="1" dirty="0"/>
              <a:t>biggest market </a:t>
            </a:r>
            <a:r>
              <a:rPr lang="en-GB" sz="1467" dirty="0"/>
              <a:t>for Airbnb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1467" dirty="0"/>
          </a:p>
          <a:p>
            <a:endParaRPr lang="en-GB" sz="1467" dirty="0"/>
          </a:p>
          <a:p>
            <a:endParaRPr lang="en-GB" sz="1467" dirty="0"/>
          </a:p>
        </p:txBody>
      </p:sp>
    </p:spTree>
    <p:extLst>
      <p:ext uri="{BB962C8B-B14F-4D97-AF65-F5344CB8AC3E}">
        <p14:creationId xmlns:p14="http://schemas.microsoft.com/office/powerpoint/2010/main" val="331882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E4023C-C642-E048-8AA0-176893FDFBEA}"/>
              </a:ext>
            </a:extLst>
          </p:cNvPr>
          <p:cNvGrpSpPr/>
          <p:nvPr/>
        </p:nvGrpSpPr>
        <p:grpSpPr>
          <a:xfrm>
            <a:off x="814794" y="2563906"/>
            <a:ext cx="10624172" cy="1936377"/>
            <a:chOff x="611095" y="1922929"/>
            <a:chExt cx="7968129" cy="1452283"/>
          </a:xfrm>
        </p:grpSpPr>
        <p:sp>
          <p:nvSpPr>
            <p:cNvPr id="4" name="Google Shape;1097;p55">
              <a:extLst>
                <a:ext uri="{FF2B5EF4-FFF2-40B4-BE49-F238E27FC236}">
                  <a16:creationId xmlns:a16="http://schemas.microsoft.com/office/drawing/2014/main" id="{2A31D8C4-381F-E04D-BB02-CBD7ED60F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942" y="2112569"/>
              <a:ext cx="6734734" cy="126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70000"/>
                </a:lnSpc>
                <a:buSzPts val="1000"/>
              </a:pPr>
              <a:r>
                <a:rPr lang="en-US" altLang="en-CH" sz="2133" i="1" dirty="0">
                  <a:solidFill>
                    <a:schemeClr val="tx1"/>
                  </a:solidFill>
                  <a:sym typeface="Lato" panose="020F0502020204030203" pitchFamily="34" charset="77"/>
                </a:rPr>
                <a:t>H</a:t>
              </a:r>
              <a:r>
                <a:rPr lang="en-US" altLang="en-CH" sz="2133" i="1" baseline="-25000" dirty="0">
                  <a:solidFill>
                    <a:schemeClr val="tx1"/>
                  </a:solidFill>
                  <a:sym typeface="Lato" panose="020F0502020204030203" pitchFamily="34" charset="77"/>
                </a:rPr>
                <a:t>1</a:t>
              </a:r>
              <a:r>
                <a:rPr lang="en-US" altLang="en-CH" sz="2133" i="1" dirty="0">
                  <a:solidFill>
                    <a:schemeClr val="tx1"/>
                  </a:solidFill>
                  <a:sym typeface="Lato" panose="020F0502020204030203" pitchFamily="34" charset="77"/>
                </a:rPr>
                <a:t> = Hosts increase their price per night when becoming a </a:t>
              </a:r>
              <a:r>
                <a:rPr lang="en-US" altLang="en-CH" sz="2133" i="1" dirty="0" err="1">
                  <a:solidFill>
                    <a:schemeClr val="tx1"/>
                  </a:solidFill>
                  <a:sym typeface="Lato" panose="020F0502020204030203" pitchFamily="34" charset="77"/>
                </a:rPr>
                <a:t>Superhost</a:t>
              </a:r>
              <a:endParaRPr lang="en-US" altLang="en-CH" sz="2133" i="1" dirty="0">
                <a:solidFill>
                  <a:schemeClr val="tx1"/>
                </a:solidFill>
                <a:sym typeface="Lato" panose="020F0502020204030203" pitchFamily="34" charset="77"/>
              </a:endParaRPr>
            </a:p>
            <a:p>
              <a:pPr eaLnBrk="1" hangingPunct="1">
                <a:lnSpc>
                  <a:spcPct val="170000"/>
                </a:lnSpc>
                <a:buSzPts val="1000"/>
              </a:pPr>
              <a:r>
                <a:rPr lang="en-US" altLang="en-CH" sz="2133" i="1" dirty="0">
                  <a:solidFill>
                    <a:schemeClr val="tx1"/>
                  </a:solidFill>
                  <a:sym typeface="Lato" panose="020F0502020204030203" pitchFamily="34" charset="77"/>
                </a:rPr>
                <a:t>H</a:t>
              </a:r>
              <a:r>
                <a:rPr lang="en-US" altLang="en-CH" sz="2133" i="1" baseline="-25000" dirty="0">
                  <a:solidFill>
                    <a:schemeClr val="tx1"/>
                  </a:solidFill>
                  <a:sym typeface="Lato" panose="020F0502020204030203" pitchFamily="34" charset="77"/>
                </a:rPr>
                <a:t>0</a:t>
              </a:r>
              <a:r>
                <a:rPr lang="en-US" altLang="en-CH" sz="2133" i="1" dirty="0">
                  <a:solidFill>
                    <a:schemeClr val="tx1"/>
                  </a:solidFill>
                  <a:sym typeface="Lato" panose="020F0502020204030203" pitchFamily="34" charset="77"/>
                </a:rPr>
                <a:t> = Hosts don’t increase their price per night when becoming a </a:t>
              </a:r>
              <a:r>
                <a:rPr lang="en-US" altLang="en-CH" sz="2133" i="1" dirty="0" err="1">
                  <a:solidFill>
                    <a:schemeClr val="tx1"/>
                  </a:solidFill>
                  <a:sym typeface="Lato" panose="020F0502020204030203" pitchFamily="34" charset="77"/>
                </a:rPr>
                <a:t>Superhost</a:t>
              </a:r>
              <a:endParaRPr lang="en-CH" altLang="en-CH" sz="2133" i="1" dirty="0">
                <a:solidFill>
                  <a:schemeClr val="tx1"/>
                </a:solidFill>
                <a:sym typeface="Lato" panose="020F0502020204030203" pitchFamily="34" charset="77"/>
              </a:endParaRPr>
            </a:p>
            <a:p>
              <a:pPr eaLnBrk="1" hangingPunct="1">
                <a:lnSpc>
                  <a:spcPct val="170000"/>
                </a:lnSpc>
                <a:buSzPts val="1000"/>
              </a:pPr>
              <a:endParaRPr lang="en-CH" altLang="en-CH" sz="2000" i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6D355E-23B9-2748-B9B8-83367AFB71AD}"/>
                </a:ext>
              </a:extLst>
            </p:cNvPr>
            <p:cNvSpPr/>
            <p:nvPr/>
          </p:nvSpPr>
          <p:spPr>
            <a:xfrm>
              <a:off x="611095" y="1922929"/>
              <a:ext cx="7968129" cy="12505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sz="2400" dirty="0"/>
            </a:p>
          </p:txBody>
        </p:sp>
      </p:grpSp>
      <p:sp>
        <p:nvSpPr>
          <p:cNvPr id="6" name="Google Shape;1097;p55">
            <a:extLst>
              <a:ext uri="{FF2B5EF4-FFF2-40B4-BE49-F238E27FC236}">
                <a16:creationId xmlns:a16="http://schemas.microsoft.com/office/drawing/2014/main" id="{C3C4A6FF-243F-F245-8B10-108E136CC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94" y="1531320"/>
            <a:ext cx="3797300" cy="2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Hypothesis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96A0876B-69E8-4547-8A87-CB0D6173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92;p55">
            <a:extLst>
              <a:ext uri="{FF2B5EF4-FFF2-40B4-BE49-F238E27FC236}">
                <a16:creationId xmlns:a16="http://schemas.microsoft.com/office/drawing/2014/main" id="{A79F9B3A-422D-6F45-AE21-2C9297A75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1. Project Overview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90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5BCBD-88F8-304A-A535-FA66ED0B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953;p48">
            <a:extLst>
              <a:ext uri="{FF2B5EF4-FFF2-40B4-BE49-F238E27FC236}">
                <a16:creationId xmlns:a16="http://schemas.microsoft.com/office/drawing/2014/main" id="{9DAA816A-6CDF-F94E-B591-4EB043CA3FE1}"/>
              </a:ext>
            </a:extLst>
          </p:cNvPr>
          <p:cNvSpPr/>
          <p:nvPr/>
        </p:nvSpPr>
        <p:spPr>
          <a:xfrm>
            <a:off x="3187675" y="2465830"/>
            <a:ext cx="6064624" cy="1926340"/>
          </a:xfrm>
          <a:prstGeom prst="rect">
            <a:avLst/>
          </a:prstGeom>
          <a:noFill/>
          <a:ln w="19050">
            <a:solidFill>
              <a:srgbClr val="941100"/>
            </a:solidFill>
          </a:ln>
        </p:spPr>
        <p:txBody>
          <a:bodyPr spcFirstLastPara="1" lIns="121900" tIns="60933" rIns="121900" bIns="60933" anchor="ctr"/>
          <a:lstStyle/>
          <a:p>
            <a:pPr algn="ctr">
              <a:buClr>
                <a:srgbClr val="000000"/>
              </a:buClr>
              <a:buSzPts val="1287"/>
              <a:defRPr/>
            </a:pPr>
            <a:endParaRPr sz="1716" kern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92;p55">
            <a:extLst>
              <a:ext uri="{FF2B5EF4-FFF2-40B4-BE49-F238E27FC236}">
                <a16:creationId xmlns:a16="http://schemas.microsoft.com/office/drawing/2014/main" id="{0253BAB1-DA61-F74A-A310-3FE9C80D8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83282" y="3173942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2. Data Acquisition &amp; Processing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450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755;p72">
            <a:extLst>
              <a:ext uri="{FF2B5EF4-FFF2-40B4-BE49-F238E27FC236}">
                <a16:creationId xmlns:a16="http://schemas.microsoft.com/office/drawing/2014/main" id="{EEE584CC-835D-D643-9A27-A211891A72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1664" y="1980402"/>
            <a:ext cx="3622137" cy="398041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3793" name="Google Shape;1092;p55">
            <a:extLst>
              <a:ext uri="{FF2B5EF4-FFF2-40B4-BE49-F238E27FC236}">
                <a16:creationId xmlns:a16="http://schemas.microsoft.com/office/drawing/2014/main" id="{F6AEC76B-10D0-2247-9F50-D485D9D0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8934" y="768351"/>
            <a:ext cx="10604500" cy="510116"/>
          </a:xfrm>
        </p:spPr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2. Data Acquisition &amp; Processing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400106"/>
            <a:ext cx="10265585" cy="186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Down/Uploading Files in the Time of the Coronavirus … </a:t>
            </a:r>
            <a:r>
              <a:rPr lang="en-US" altLang="en-CH" sz="2000" b="1" dirty="0" err="1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Duboce</a:t>
            </a: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 Triangle and AT&amp;T, A Slow Story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370274-7EDF-6F44-88C6-436EC7E77E66}"/>
              </a:ext>
            </a:extLst>
          </p:cNvPr>
          <p:cNvGrpSpPr/>
          <p:nvPr/>
        </p:nvGrpSpPr>
        <p:grpSpPr>
          <a:xfrm>
            <a:off x="968188" y="2869345"/>
            <a:ext cx="3973072" cy="2233793"/>
            <a:chOff x="0" y="1859490"/>
            <a:chExt cx="2979804" cy="1675345"/>
          </a:xfrm>
        </p:grpSpPr>
        <p:pic>
          <p:nvPicPr>
            <p:cNvPr id="9" name="Google Shape;1942;p79">
              <a:extLst>
                <a:ext uri="{FF2B5EF4-FFF2-40B4-BE49-F238E27FC236}">
                  <a16:creationId xmlns:a16="http://schemas.microsoft.com/office/drawing/2014/main" id="{2596A7E7-3761-0441-81CD-DDD5D0C6D55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59490"/>
              <a:ext cx="2979804" cy="1675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44386-7F0F-DC41-8C87-2F634151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20" y="2041728"/>
              <a:ext cx="2128764" cy="118686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9A4636-FBBE-D34E-BDE5-3C2AB12414CA}"/>
              </a:ext>
            </a:extLst>
          </p:cNvPr>
          <p:cNvSpPr/>
          <p:nvPr/>
        </p:nvSpPr>
        <p:spPr>
          <a:xfrm>
            <a:off x="953859" y="2166624"/>
            <a:ext cx="6096000" cy="40786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1400" dirty="0">
                <a:latin typeface="Arial" panose="020B0604020202020204" pitchFamily="34" charset="0"/>
                <a:cs typeface="Arial" panose="020B0604020202020204" pitchFamily="34" charset="0"/>
                <a:sym typeface="Lato" panose="020F0502020204030203" pitchFamily="34" charset="77"/>
              </a:rPr>
              <a:t>Retrieval of  37 Zipped File Months from Inside Airbnb</a:t>
            </a:r>
            <a:endParaRPr lang="en-CH" altLang="en-CH" sz="1400" dirty="0">
              <a:latin typeface="Arial" panose="020B0604020202020204" pitchFamily="34" charset="0"/>
              <a:cs typeface="Arial" panose="020B0604020202020204" pitchFamily="34" charset="0"/>
              <a:sym typeface="Lato" panose="020F0502020204030203" pitchFamily="34" charset="77"/>
            </a:endParaRPr>
          </a:p>
        </p:txBody>
      </p:sp>
      <p:pic>
        <p:nvPicPr>
          <p:cNvPr id="260098" name="Picture 2">
            <a:extLst>
              <a:ext uri="{FF2B5EF4-FFF2-40B4-BE49-F238E27FC236}">
                <a16:creationId xmlns:a16="http://schemas.microsoft.com/office/drawing/2014/main" id="{F304202C-CFBE-5C45-BA54-CD043E6DE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2" y="2213587"/>
            <a:ext cx="3479559" cy="37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E4068A-A998-1E44-A86C-5445B47D7268}"/>
              </a:ext>
            </a:extLst>
          </p:cNvPr>
          <p:cNvSpPr/>
          <p:nvPr/>
        </p:nvSpPr>
        <p:spPr>
          <a:xfrm rot="13477019">
            <a:off x="5416425" y="3509103"/>
            <a:ext cx="990600" cy="978879"/>
          </a:xfrm>
          <a:prstGeom prst="rtTriangle">
            <a:avLst/>
          </a:prstGeom>
          <a:solidFill>
            <a:srgbClr val="941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B2D19-B632-DF42-994B-3EE688492396}"/>
              </a:ext>
            </a:extLst>
          </p:cNvPr>
          <p:cNvSpPr/>
          <p:nvPr/>
        </p:nvSpPr>
        <p:spPr>
          <a:xfrm>
            <a:off x="1438283" y="5245275"/>
            <a:ext cx="6096000" cy="5438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67" b="1" dirty="0"/>
              <a:t>Inside Airbnb </a:t>
            </a:r>
          </a:p>
          <a:p>
            <a:r>
              <a:rPr lang="en-GB" sz="1467" dirty="0"/>
              <a:t>(http://</a:t>
            </a:r>
            <a:r>
              <a:rPr lang="en-GB" sz="1467" dirty="0" err="1"/>
              <a:t>insideairbnb.com</a:t>
            </a:r>
            <a:r>
              <a:rPr lang="en-GB" sz="1467" dirty="0"/>
              <a:t>/get-the-</a:t>
            </a:r>
            <a:r>
              <a:rPr lang="en-GB" sz="1467" dirty="0" err="1"/>
              <a:t>data.html</a:t>
            </a:r>
            <a:r>
              <a:rPr lang="en-GB" sz="1467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99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755;p72">
            <a:extLst>
              <a:ext uri="{FF2B5EF4-FFF2-40B4-BE49-F238E27FC236}">
                <a16:creationId xmlns:a16="http://schemas.microsoft.com/office/drawing/2014/main" id="{9742AAF9-D834-7149-A2EC-20ABC21BDD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862" y="2695074"/>
            <a:ext cx="5101329" cy="28782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132" name="Google Shape;1132;p55">
            <a:extLst>
              <a:ext uri="{FF2B5EF4-FFF2-40B4-BE49-F238E27FC236}">
                <a16:creationId xmlns:a16="http://schemas.microsoft.com/office/drawing/2014/main" id="{E7241407-41F4-CB4E-A4C9-6BF201807DF3}"/>
              </a:ext>
            </a:extLst>
          </p:cNvPr>
          <p:cNvSpPr/>
          <p:nvPr/>
        </p:nvSpPr>
        <p:spPr>
          <a:xfrm>
            <a:off x="3361267" y="3261785"/>
            <a:ext cx="2117" cy="211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lIns="121900" tIns="60933" rIns="121900" bIns="60933"/>
          <a:lstStyle/>
          <a:p>
            <a:pPr>
              <a:buClr>
                <a:srgbClr val="000000"/>
              </a:buClr>
              <a:buSzPts val="1350"/>
              <a:defRPr/>
            </a:pPr>
            <a:endParaRPr ker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Placeholder 3">
            <a:extLst>
              <a:ext uri="{FF2B5EF4-FFF2-40B4-BE49-F238E27FC236}">
                <a16:creationId xmlns:a16="http://schemas.microsoft.com/office/drawing/2014/main" id="{56909EBD-C0E4-9845-9FF7-3196F948A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87985"/>
          <a:stretch/>
        </p:blipFill>
        <p:spPr bwMode="auto">
          <a:xfrm>
            <a:off x="0" y="6069854"/>
            <a:ext cx="12192000" cy="82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097;p55">
            <a:extLst>
              <a:ext uri="{FF2B5EF4-FFF2-40B4-BE49-F238E27FC236}">
                <a16:creationId xmlns:a16="http://schemas.microsoft.com/office/drawing/2014/main" id="{42FF9067-A898-894E-B746-B83793C5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33" y="1400106"/>
            <a:ext cx="5590583" cy="186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buSzPts val="1000"/>
            </a:pP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Downsizing to ‘../</a:t>
            </a:r>
            <a:r>
              <a:rPr lang="en-US" altLang="en-CH" sz="2000" b="1" dirty="0" err="1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Uploadable</a:t>
            </a: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 </a:t>
            </a:r>
            <a:r>
              <a:rPr lang="en-US" altLang="en-CH" sz="2000" b="1" dirty="0" err="1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Files.csv</a:t>
            </a:r>
            <a:r>
              <a:rPr lang="en-US" altLang="en-CH" sz="2000" b="1" dirty="0">
                <a:solidFill>
                  <a:schemeClr val="tx1"/>
                </a:solidFill>
                <a:latin typeface="Lato" panose="020F0502020204030203" pitchFamily="34" charset="77"/>
                <a:sym typeface="Lato" panose="020F0502020204030203" pitchFamily="34" charset="77"/>
              </a:rPr>
              <a:t>’</a:t>
            </a:r>
            <a:endParaRPr lang="en-CH" altLang="en-CH" sz="2000" b="1" dirty="0">
              <a:solidFill>
                <a:schemeClr val="tx1"/>
              </a:solidFill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A4636-FBBE-D34E-BDE5-3C2AB12414CA}"/>
              </a:ext>
            </a:extLst>
          </p:cNvPr>
          <p:cNvSpPr/>
          <p:nvPr/>
        </p:nvSpPr>
        <p:spPr>
          <a:xfrm>
            <a:off x="796067" y="2036630"/>
            <a:ext cx="33620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Super Duper Work Flow!</a:t>
            </a:r>
          </a:p>
          <a:p>
            <a:br>
              <a:rPr lang="en-GB" sz="2400" dirty="0"/>
            </a:br>
            <a:br>
              <a:rPr lang="en-GB" sz="2400" dirty="0"/>
            </a:br>
            <a:endParaRPr lang="en-CH" altLang="en-CH" sz="2400" dirty="0">
              <a:latin typeface="Lato" panose="020F0502020204030203" pitchFamily="34" charset="77"/>
              <a:sym typeface="Lato" panose="020F0502020204030203" pitchFamily="34" charset="77"/>
            </a:endParaRPr>
          </a:p>
        </p:txBody>
      </p:sp>
      <p:pic>
        <p:nvPicPr>
          <p:cNvPr id="262146" name="Picture 2">
            <a:extLst>
              <a:ext uri="{FF2B5EF4-FFF2-40B4-BE49-F238E27FC236}">
                <a16:creationId xmlns:a16="http://schemas.microsoft.com/office/drawing/2014/main" id="{A484AC59-835B-164E-B231-B43E6949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59" y="2871349"/>
            <a:ext cx="5032971" cy="263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C116B-863C-A54A-99BD-651E5A967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372" y="1994368"/>
            <a:ext cx="4458469" cy="3749687"/>
          </a:xfrm>
          <a:prstGeom prst="rect">
            <a:avLst/>
          </a:prstGeom>
        </p:spPr>
      </p:pic>
      <p:sp>
        <p:nvSpPr>
          <p:cNvPr id="26" name="Google Shape;1092;p55">
            <a:extLst>
              <a:ext uri="{FF2B5EF4-FFF2-40B4-BE49-F238E27FC236}">
                <a16:creationId xmlns:a16="http://schemas.microsoft.com/office/drawing/2014/main" id="{195B4669-34F5-FB4A-AEA2-298B23D4F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spcFirstLastPara="1" vert="horz" lIns="0" tIns="0" rIns="0" bIns="0" rtlCol="0">
            <a:norm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en-CH" dirty="0">
                <a:solidFill>
                  <a:srgbClr val="941100"/>
                </a:solidFill>
                <a:latin typeface="Lato Black" panose="020F0A02020204030203" pitchFamily="34" charset="77"/>
                <a:ea typeface="Lato Black" panose="020F0A02020204030203" pitchFamily="34" charset="77"/>
                <a:cs typeface="Lato Black" panose="020F0A02020204030203" pitchFamily="34" charset="77"/>
                <a:sym typeface="Lato Black" panose="020F0A02020204030203" pitchFamily="34" charset="77"/>
              </a:rPr>
              <a:t>2. Data Acquisition &amp; Processing</a:t>
            </a:r>
            <a:endParaRPr lang="en-CH" altLang="en-CH" dirty="0">
              <a:solidFill>
                <a:srgbClr val="941100"/>
              </a:solidFill>
              <a:latin typeface="Lato Black" panose="020F0A02020204030203" pitchFamily="34" charset="77"/>
              <a:ea typeface="Lato Black" panose="020F0A02020204030203" pitchFamily="34" charset="77"/>
              <a:cs typeface="Lato Black" panose="020F0A02020204030203" pitchFamily="34" charset="77"/>
              <a:sym typeface="Lato Black" panose="020F0A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325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1381</Words>
  <Application>Microsoft Macintosh PowerPoint</Application>
  <PresentationFormat>Widescreen</PresentationFormat>
  <Paragraphs>315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Lato Black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Fabienne Zumbühl</dc:creator>
  <cp:lastModifiedBy>Fabienne Zumbühl</cp:lastModifiedBy>
  <cp:revision>30</cp:revision>
  <dcterms:created xsi:type="dcterms:W3CDTF">2020-04-17T22:46:33Z</dcterms:created>
  <dcterms:modified xsi:type="dcterms:W3CDTF">2020-04-18T17:38:05Z</dcterms:modified>
</cp:coreProperties>
</file>